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92" r:id="rId2"/>
    <p:sldId id="257" r:id="rId3"/>
    <p:sldId id="393" r:id="rId4"/>
    <p:sldId id="281" r:id="rId5"/>
    <p:sldId id="258" r:id="rId6"/>
    <p:sldId id="278" r:id="rId7"/>
    <p:sldId id="2147477661" r:id="rId8"/>
    <p:sldId id="2147482330" r:id="rId9"/>
    <p:sldId id="2147483647" r:id="rId10"/>
    <p:sldId id="277" r:id="rId11"/>
    <p:sldId id="300" r:id="rId12"/>
    <p:sldId id="301" r:id="rId13"/>
    <p:sldId id="302" r:id="rId14"/>
    <p:sldId id="303" r:id="rId15"/>
    <p:sldId id="259" r:id="rId16"/>
    <p:sldId id="304" r:id="rId17"/>
    <p:sldId id="287" r:id="rId18"/>
    <p:sldId id="295" r:id="rId19"/>
    <p:sldId id="296" r:id="rId20"/>
    <p:sldId id="297" r:id="rId21"/>
    <p:sldId id="260" r:id="rId22"/>
    <p:sldId id="214748311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28" autoAdjust="0"/>
    <p:restoredTop sz="94660"/>
  </p:normalViewPr>
  <p:slideViewPr>
    <p:cSldViewPr snapToGrid="0">
      <p:cViewPr varScale="1">
        <p:scale>
          <a:sx n="133" d="100"/>
          <a:sy n="133" d="100"/>
        </p:scale>
        <p:origin x="222"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81D097-1BB9-430F-99DD-35522EF96C1F}" type="datetimeFigureOut">
              <a:rPr lang="en-US" smtClean="0"/>
              <a:t>1/30/2025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049BA9-A8F5-4B07-A7B6-7B1056BB2A07}" type="slidenum">
              <a:rPr lang="en-US" smtClean="0"/>
              <a:t>‹#›</a:t>
            </a:fld>
            <a:endParaRPr lang="en-US"/>
          </a:p>
        </p:txBody>
      </p:sp>
    </p:spTree>
    <p:extLst>
      <p:ext uri="{BB962C8B-B14F-4D97-AF65-F5344CB8AC3E}">
        <p14:creationId xmlns:p14="http://schemas.microsoft.com/office/powerpoint/2010/main" val="3204715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x.com/klarnaseb/status/1876093526280171699?ref_src=twsrc%5Etfw%7Ctwcamp%5Etweetembed%7Ctwterm%5E1876093526280171699%7Ctwgr%5E9b1e6ed537d2b6f04f584942be9fa7615162a243%7Ctwcon%5Es1_&amp;ref_url=https%3A%2F%2Ffortune.com%2F2025%2F01%2F06%2Fklarna-ceo-sebastian-siemiatkowski-gloomy-ai-will-take-his-job%2F&amp;mx=2"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reports.weforum.org/docs/WEF_Future_of_Jobs_Report_2025.pdf" TargetMode="External"/><Relationship Id="rId4" Type="http://schemas.openxmlformats.org/officeDocument/2006/relationships/hyperlink" Target="https://www.theregister.com/2024/09/07/uber_driver_waymo/"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Hvordan bruker Kongsberg Maritime KI</a:t>
            </a:r>
            <a:r>
              <a:rPr lang="nb-NO"/>
              <a:t>? </a:t>
            </a:r>
            <a:endParaRPr lang="en-US" dirty="0"/>
          </a:p>
        </p:txBody>
      </p:sp>
      <p:sp>
        <p:nvSpPr>
          <p:cNvPr id="4" name="Slide Number Placeholder 3"/>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DDBA6C3A-A3CD-4567-8ECA-9606991824D3}" type="slidenum">
              <a:rPr kumimoji="0" lang="nb-N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1</a:t>
            </a:fld>
            <a:endParaRPr kumimoji="0" lang="nb-N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3501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72F398-7D44-4603-A74C-9F562E7FC5E5}" type="slidenum">
              <a:rPr lang="en-GB" smtClean="0"/>
              <a:t>13</a:t>
            </a:fld>
            <a:endParaRPr lang="en-GB"/>
          </a:p>
        </p:txBody>
      </p:sp>
    </p:spTree>
    <p:extLst>
      <p:ext uri="{BB962C8B-B14F-4D97-AF65-F5344CB8AC3E}">
        <p14:creationId xmlns:p14="http://schemas.microsoft.com/office/powerpoint/2010/main" val="1628182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793B5-6D89-0FD7-744F-0D7E0A14BF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CFB75C-7DA1-2387-75B4-0D9FF66FA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4675A5-753E-827D-E43B-D6CF3ABAEFC0}"/>
              </a:ext>
            </a:extLst>
          </p:cNvPr>
          <p:cNvSpPr>
            <a:spLocks noGrp="1"/>
          </p:cNvSpPr>
          <p:nvPr>
            <p:ph type="body" idx="1"/>
          </p:nvPr>
        </p:nvSpPr>
        <p:spPr/>
        <p:txBody>
          <a:bodyPr/>
          <a:lstStyle/>
          <a:p>
            <a:pPr algn="l">
              <a:buFont typeface="Arial" panose="020B0604020202020204" pitchFamily="34" charset="0"/>
              <a:buChar char="•"/>
            </a:pPr>
            <a:r>
              <a:rPr lang="en-US" b="0" i="0" dirty="0">
                <a:solidFill>
                  <a:srgbClr val="242424"/>
                </a:solidFill>
                <a:effectLst/>
                <a:latin typeface="source-serif-pro"/>
              </a:rPr>
              <a:t>The user inputs a question.</a:t>
            </a:r>
          </a:p>
          <a:p>
            <a:pPr algn="l">
              <a:buFont typeface="Arial" panose="020B0604020202020204" pitchFamily="34" charset="0"/>
              <a:buChar char="•"/>
            </a:pPr>
            <a:r>
              <a:rPr lang="en-US" b="0" i="0" dirty="0">
                <a:solidFill>
                  <a:srgbClr val="242424"/>
                </a:solidFill>
                <a:effectLst/>
                <a:latin typeface="source-serif-pro"/>
              </a:rPr>
              <a:t>The system searches for relevant documents that might answer the question. These documents often consist of proprietary data, and are stored in some kind of document index.</a:t>
            </a:r>
          </a:p>
          <a:p>
            <a:pPr algn="l">
              <a:buFont typeface="Arial" panose="020B0604020202020204" pitchFamily="34" charset="0"/>
              <a:buChar char="•"/>
            </a:pPr>
            <a:r>
              <a:rPr lang="en-US" b="0" i="0" dirty="0">
                <a:solidFill>
                  <a:srgbClr val="242424"/>
                </a:solidFill>
                <a:effectLst/>
                <a:latin typeface="source-serif-pro"/>
              </a:rPr>
              <a:t>The system creates an LLM prompt that combines the user input, the related documents, and instructions for the LLM to answer the user’s question using the documents provided.</a:t>
            </a:r>
          </a:p>
          <a:p>
            <a:pPr algn="l">
              <a:buFont typeface="Arial" panose="020B0604020202020204" pitchFamily="34" charset="0"/>
              <a:buChar char="•"/>
            </a:pPr>
            <a:r>
              <a:rPr lang="en-US" b="0" i="0" dirty="0">
                <a:solidFill>
                  <a:srgbClr val="242424"/>
                </a:solidFill>
                <a:effectLst/>
                <a:latin typeface="source-serif-pro"/>
              </a:rPr>
              <a:t>The system sends the prompt to an LLM.</a:t>
            </a:r>
          </a:p>
          <a:p>
            <a:pPr algn="l">
              <a:buFont typeface="Arial" panose="020B0604020202020204" pitchFamily="34" charset="0"/>
              <a:buChar char="•"/>
            </a:pPr>
            <a:r>
              <a:rPr lang="en-US" b="0" i="0" dirty="0">
                <a:solidFill>
                  <a:srgbClr val="242424"/>
                </a:solidFill>
                <a:effectLst/>
                <a:latin typeface="source-serif-pro"/>
              </a:rPr>
              <a:t>The LLM returns an answer to the user’s question, grounded by the context we provided. This is the output of our system.</a:t>
            </a:r>
          </a:p>
          <a:p>
            <a:endParaRPr lang="en-US" dirty="0"/>
          </a:p>
          <a:p>
            <a:endParaRPr lang="en-US" dirty="0"/>
          </a:p>
        </p:txBody>
      </p:sp>
    </p:spTree>
    <p:extLst>
      <p:ext uri="{BB962C8B-B14F-4D97-AF65-F5344CB8AC3E}">
        <p14:creationId xmlns:p14="http://schemas.microsoft.com/office/powerpoint/2010/main" val="12116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05E058-4E81-B3C2-AFBF-DA52A198A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D61FA0-00CC-EEE3-C2E0-03DEA2655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6C6355-4C4F-3E3B-F4BF-CB9A4C47B6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26587-D7D6-45D2-E531-6D68E309A928}"/>
              </a:ext>
            </a:extLst>
          </p:cNvPr>
          <p:cNvSpPr>
            <a:spLocks noGrp="1"/>
          </p:cNvSpPr>
          <p:nvPr>
            <p:ph type="sldNum" sz="quarter" idx="5"/>
          </p:nvPr>
        </p:nvSpPr>
        <p:spPr/>
        <p:txBody>
          <a:bodyPr/>
          <a:lstStyle/>
          <a:p>
            <a:fld id="{8472F398-7D44-4603-A74C-9F562E7FC5E5}" type="slidenum">
              <a:rPr lang="en-GB" smtClean="0"/>
              <a:t>15</a:t>
            </a:fld>
            <a:endParaRPr lang="en-GB"/>
          </a:p>
        </p:txBody>
      </p:sp>
    </p:spTree>
    <p:extLst>
      <p:ext uri="{BB962C8B-B14F-4D97-AF65-F5344CB8AC3E}">
        <p14:creationId xmlns:p14="http://schemas.microsoft.com/office/powerpoint/2010/main" val="1783666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C27773-1F5A-2E48-881D-91D9C5C525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AE0414-CE60-9B69-730E-04709AA962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7D2C2-200D-EFB9-CF20-3078ECEDB19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D41EF9-50DC-D523-D789-69A02034A198}"/>
              </a:ext>
            </a:extLst>
          </p:cNvPr>
          <p:cNvSpPr>
            <a:spLocks noGrp="1"/>
          </p:cNvSpPr>
          <p:nvPr>
            <p:ph type="sldNum" sz="quarter" idx="5"/>
          </p:nvPr>
        </p:nvSpPr>
        <p:spPr/>
        <p:txBody>
          <a:bodyPr/>
          <a:lstStyle/>
          <a:p>
            <a:fld id="{8472F398-7D44-4603-A74C-9F562E7FC5E5}" type="slidenum">
              <a:rPr lang="en-GB" smtClean="0"/>
              <a:t>16</a:t>
            </a:fld>
            <a:endParaRPr lang="en-GB"/>
          </a:p>
        </p:txBody>
      </p:sp>
    </p:spTree>
    <p:extLst>
      <p:ext uri="{BB962C8B-B14F-4D97-AF65-F5344CB8AC3E}">
        <p14:creationId xmlns:p14="http://schemas.microsoft.com/office/powerpoint/2010/main" val="30680223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ca2e605e1e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ca2e605e1e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en-US" sz="800" b="1" i="0" dirty="0">
              <a:effectLst/>
              <a:latin typeface="+mj-lt"/>
            </a:endParaRPr>
          </a:p>
          <a:p>
            <a:pPr marL="285750" indent="-285750">
              <a:buFont typeface="Arial" panose="020B0604020202020204" pitchFamily="34" charset="0"/>
              <a:buChar char="•"/>
            </a:pPr>
            <a:r>
              <a:rPr lang="en-US" sz="800" i="0" dirty="0">
                <a:effectLst/>
                <a:latin typeface="+mj-lt"/>
              </a:rPr>
              <a:t>You provide a goal and </a:t>
            </a:r>
          </a:p>
          <a:p>
            <a:pPr marL="285750" indent="-285750">
              <a:buFont typeface="Arial" panose="020B0604020202020204" pitchFamily="34" charset="0"/>
              <a:buChar char="•"/>
            </a:pPr>
            <a:endParaRPr lang="en-US" sz="800" i="0" dirty="0">
              <a:effectLst/>
              <a:latin typeface="+mj-lt"/>
            </a:endParaRPr>
          </a:p>
          <a:p>
            <a:pPr marL="285750" indent="-285750">
              <a:buFont typeface="Arial" panose="020B0604020202020204" pitchFamily="34" charset="0"/>
              <a:buChar char="•"/>
            </a:pPr>
            <a:r>
              <a:rPr lang="en-US" sz="800" i="0" dirty="0">
                <a:effectLst/>
                <a:latin typeface="+mj-lt"/>
              </a:rPr>
              <a:t>LLM has access to a set of tools</a:t>
            </a:r>
          </a:p>
          <a:p>
            <a:pPr marL="514350" lvl="1" indent="-285750">
              <a:buFont typeface="Arial" panose="020B0604020202020204" pitchFamily="34" charset="0"/>
              <a:buChar char="•"/>
            </a:pPr>
            <a:r>
              <a:rPr lang="en-US" sz="800" i="0" dirty="0">
                <a:effectLst/>
                <a:latin typeface="+mj-lt"/>
              </a:rPr>
              <a:t>E.g. weather API</a:t>
            </a:r>
          </a:p>
          <a:p>
            <a:pPr marL="514350" lvl="1" indent="-285750">
              <a:buFont typeface="Arial" panose="020B0604020202020204" pitchFamily="34" charset="0"/>
              <a:buChar char="•"/>
            </a:pPr>
            <a:r>
              <a:rPr lang="en-US" sz="800" i="0" dirty="0">
                <a:effectLst/>
                <a:latin typeface="+mj-lt"/>
              </a:rPr>
              <a:t>E.g. Google API</a:t>
            </a:r>
          </a:p>
          <a:p>
            <a:pPr marL="514350" lvl="1" indent="-285750">
              <a:buFont typeface="Arial" panose="020B0604020202020204" pitchFamily="34" charset="0"/>
              <a:buChar char="•"/>
            </a:pPr>
            <a:r>
              <a:rPr lang="en-US" sz="800" i="0" dirty="0">
                <a:effectLst/>
                <a:latin typeface="+mj-lt"/>
              </a:rPr>
              <a:t>E.g. calculator</a:t>
            </a:r>
          </a:p>
          <a:p>
            <a:pPr marL="285750" indent="-285750">
              <a:buFont typeface="Arial" panose="020B0604020202020204" pitchFamily="34" charset="0"/>
              <a:buChar char="•"/>
            </a:pPr>
            <a:endParaRPr lang="en-US" sz="800" i="0" dirty="0">
              <a:effectLst/>
              <a:latin typeface="+mj-lt"/>
            </a:endParaRPr>
          </a:p>
          <a:p>
            <a:pPr marL="285750" indent="-285750">
              <a:buFont typeface="Arial" panose="020B0604020202020204" pitchFamily="34" charset="0"/>
              <a:buChar char="•"/>
            </a:pPr>
            <a:endParaRPr lang="en-US" sz="800" dirty="0">
              <a:latin typeface="+mj-lt"/>
            </a:endParaRPr>
          </a:p>
          <a:p>
            <a:pPr marL="285750" indent="-285750">
              <a:buFont typeface="Arial" panose="020B0604020202020204" pitchFamily="34" charset="0"/>
              <a:buChar char="•"/>
            </a:pPr>
            <a:r>
              <a:rPr lang="en-US" sz="800" i="0" dirty="0">
                <a:effectLst/>
                <a:latin typeface="+mj-lt"/>
              </a:rPr>
              <a:t>LLM decide </a:t>
            </a:r>
            <a:r>
              <a:rPr lang="en-US" sz="800" dirty="0">
                <a:latin typeface="+mj-lt"/>
              </a:rPr>
              <a:t>which tool to call and when based on the goal</a:t>
            </a:r>
          </a:p>
          <a:p>
            <a:pPr marL="228600" lvl="1" indent="0">
              <a:buFont typeface="Arial" panose="020B0604020202020204" pitchFamily="34" charset="0"/>
              <a:buNone/>
            </a:pPr>
            <a:endParaRPr lang="en-US" sz="2400" i="0" dirty="0">
              <a:effectLst/>
              <a:latin typeface="+mj-lt"/>
            </a:endParaRPr>
          </a:p>
          <a:p>
            <a:pPr marL="285750" indent="-285750">
              <a:buFont typeface="Arial" panose="020B0604020202020204" pitchFamily="34" charset="0"/>
              <a:buChar char="•"/>
            </a:pPr>
            <a:endParaRPr lang="en-US" sz="2400" i="0" dirty="0">
              <a:effectLst/>
              <a:latin typeface="+mj-lt"/>
            </a:endParaRPr>
          </a:p>
          <a:p>
            <a:pPr marL="285750" indent="-285750">
              <a:buFont typeface="Arial" panose="020B0604020202020204" pitchFamily="34" charset="0"/>
              <a:buChar char="•"/>
            </a:pPr>
            <a:r>
              <a:rPr lang="en-US" sz="2400" i="0" dirty="0">
                <a:effectLst/>
                <a:latin typeface="+mj-lt"/>
              </a:rPr>
              <a:t>Often augmented with memory and planning (sketchpad)</a:t>
            </a:r>
          </a:p>
          <a:p>
            <a:pPr marL="0" indent="0">
              <a:buFont typeface="Arial" panose="020B0604020202020204" pitchFamily="34" charset="0"/>
              <a:buNone/>
            </a:pPr>
            <a:endParaRPr lang="en-US" sz="800" i="0" dirty="0">
              <a:effectLst/>
              <a:latin typeface="+mj-lt"/>
            </a:endParaRPr>
          </a:p>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overview of the Directive EU Data Act 2020/1828 and Regulation EU Data Governance Act 2018/1724 for the following core processes: product management and supply chain.</a:t>
            </a:r>
          </a:p>
          <a:p>
            <a:endParaRPr lang="en-US" dirty="0"/>
          </a:p>
        </p:txBody>
      </p:sp>
      <p:sp>
        <p:nvSpPr>
          <p:cNvPr id="4" name="Slide Number Placeholder 3"/>
          <p:cNvSpPr>
            <a:spLocks noGrp="1"/>
          </p:cNvSpPr>
          <p:nvPr>
            <p:ph type="sldNum" sz="quarter" idx="5"/>
          </p:nvPr>
        </p:nvSpPr>
        <p:spPr/>
        <p:txBody>
          <a:bodyPr/>
          <a:lstStyle/>
          <a:p>
            <a:fld id="{8472F398-7D44-4603-A74C-9F562E7FC5E5}" type="slidenum">
              <a:rPr lang="en-GB" smtClean="0"/>
              <a:t>20</a:t>
            </a:fld>
            <a:endParaRPr lang="en-GB"/>
          </a:p>
        </p:txBody>
      </p:sp>
    </p:spTree>
    <p:extLst>
      <p:ext uri="{BB962C8B-B14F-4D97-AF65-F5344CB8AC3E}">
        <p14:creationId xmlns:p14="http://schemas.microsoft.com/office/powerpoint/2010/main" val="3840911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3C171-65DB-5510-CD16-5DD61D6CB9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A4837C-19C7-A502-B22F-0497C70188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99A446-77BE-A04E-D720-B42E68F79353}"/>
              </a:ext>
            </a:extLst>
          </p:cNvPr>
          <p:cNvSpPr>
            <a:spLocks noGrp="1"/>
          </p:cNvSpPr>
          <p:nvPr>
            <p:ph type="body" idx="1"/>
          </p:nvPr>
        </p:nvSpPr>
        <p:spPr/>
        <p:txBody>
          <a:bodyPr/>
          <a:lstStyle/>
          <a:p>
            <a:r>
              <a:rPr lang="en-US" dirty="0"/>
              <a:t>Add the bedrock console offer</a:t>
            </a:r>
          </a:p>
        </p:txBody>
      </p:sp>
      <p:sp>
        <p:nvSpPr>
          <p:cNvPr id="4" name="Slide Number Placeholder 3">
            <a:extLst>
              <a:ext uri="{FF2B5EF4-FFF2-40B4-BE49-F238E27FC236}">
                <a16:creationId xmlns:a16="http://schemas.microsoft.com/office/drawing/2014/main" id="{BEA2C0EE-D2B3-995A-569D-5CD74CF2AD55}"/>
              </a:ext>
            </a:extLst>
          </p:cNvPr>
          <p:cNvSpPr>
            <a:spLocks noGrp="1"/>
          </p:cNvSpPr>
          <p:nvPr>
            <p:ph type="sldNum" sz="quarter" idx="5"/>
          </p:nvPr>
        </p:nvSpPr>
        <p:spPr>
          <a:xfrm>
            <a:off x="3884613" y="8685213"/>
            <a:ext cx="2971800" cy="458787"/>
          </a:xfrm>
          <a:prstGeom prst="rect">
            <a:avLst/>
          </a:prstGeom>
        </p:spPr>
        <p:txBody>
          <a:bodyPr/>
          <a:lstStyle/>
          <a:p>
            <a:fld id="{2B20620A-227D-4A9C-B954-7529B959CAC1}" type="slidenum">
              <a:rPr lang="en-US" smtClean="0"/>
              <a:t>21</a:t>
            </a:fld>
            <a:endParaRPr lang="en-US" dirty="0"/>
          </a:p>
        </p:txBody>
      </p:sp>
    </p:spTree>
    <p:extLst>
      <p:ext uri="{BB962C8B-B14F-4D97-AF65-F5344CB8AC3E}">
        <p14:creationId xmlns:p14="http://schemas.microsoft.com/office/powerpoint/2010/main" val="209472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72F398-7D44-4603-A74C-9F562E7FC5E5}" type="slidenum">
              <a:rPr lang="en-GB" smtClean="0"/>
              <a:t>22</a:t>
            </a:fld>
            <a:endParaRPr lang="en-GB"/>
          </a:p>
        </p:txBody>
      </p:sp>
    </p:spTree>
    <p:extLst>
      <p:ext uri="{BB962C8B-B14F-4D97-AF65-F5344CB8AC3E}">
        <p14:creationId xmlns:p14="http://schemas.microsoft.com/office/powerpoint/2010/main" val="1478751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 </a:t>
            </a:r>
            <a:r>
              <a:rPr lang="en-US" dirty="0">
                <a:hlinkClick r:id="rId3"/>
              </a:rPr>
              <a:t>Sebastian </a:t>
            </a:r>
            <a:r>
              <a:rPr lang="en-US" dirty="0" err="1">
                <a:hlinkClick r:id="rId3"/>
              </a:rPr>
              <a:t>Siemiatkowski</a:t>
            </a:r>
            <a:r>
              <a:rPr lang="en-US" dirty="0">
                <a:hlinkClick r:id="rId3"/>
              </a:rPr>
              <a:t> on X: "I realize my statements on “AI can already do all our jobs” caused quite a </a:t>
            </a:r>
            <a:r>
              <a:rPr lang="en-US" dirty="0" err="1">
                <a:hlinkClick r:id="rId3"/>
              </a:rPr>
              <a:t>stirr</a:t>
            </a:r>
            <a:r>
              <a:rPr lang="en-US" dirty="0">
                <a:hlinkClick r:id="rId3"/>
              </a:rPr>
              <a:t>. So let me explain and expand what I mean. In my opinion the major breakthrough of AI is a computer with “reasoning” capabilities. This has basically been achieved already. Not if you present AI" / X</a:t>
            </a:r>
            <a:endParaRPr lang="en-US" dirty="0"/>
          </a:p>
          <a:p>
            <a:endParaRPr lang="en-US" dirty="0"/>
          </a:p>
          <a:p>
            <a:r>
              <a:rPr lang="en-US" dirty="0">
                <a:hlinkClick r:id="rId4"/>
              </a:rPr>
              <a:t>What do Uber drivers make of Waymo? 'We are cooked' • The Register</a:t>
            </a:r>
            <a:endParaRPr lang="en-US" dirty="0"/>
          </a:p>
          <a:p>
            <a:endParaRPr lang="en-US" dirty="0"/>
          </a:p>
          <a:p>
            <a:r>
              <a:rPr lang="en-US" dirty="0">
                <a:hlinkClick r:id="rId5"/>
              </a:rPr>
              <a:t>WEF_Future_of_Jobs_Report_2025.pdf</a:t>
            </a:r>
            <a:endParaRPr lang="en-US" dirty="0"/>
          </a:p>
        </p:txBody>
      </p:sp>
      <p:sp>
        <p:nvSpPr>
          <p:cNvPr id="4" name="Slide Number Placeholder 3"/>
          <p:cNvSpPr>
            <a:spLocks noGrp="1"/>
          </p:cNvSpPr>
          <p:nvPr>
            <p:ph type="sldNum" sz="quarter" idx="5"/>
          </p:nvPr>
        </p:nvSpPr>
        <p:spPr/>
        <p:txBody>
          <a:bodyPr/>
          <a:lstStyle/>
          <a:p>
            <a:fld id="{8472F398-7D44-4603-A74C-9F562E7FC5E5}" type="slidenum">
              <a:rPr lang="en-GB" smtClean="0"/>
              <a:t>2</a:t>
            </a:fld>
            <a:endParaRPr lang="en-GB"/>
          </a:p>
        </p:txBody>
      </p:sp>
    </p:spTree>
    <p:extLst>
      <p:ext uri="{BB962C8B-B14F-4D97-AF65-F5344CB8AC3E}">
        <p14:creationId xmlns:p14="http://schemas.microsoft.com/office/powerpoint/2010/main" val="2205208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bedrock console offer</a:t>
            </a: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2B20620A-227D-4A9C-B954-7529B959CAC1}" type="slidenum">
              <a:rPr lang="en-US" smtClean="0"/>
              <a:t>4</a:t>
            </a:fld>
            <a:endParaRPr lang="en-US" dirty="0"/>
          </a:p>
        </p:txBody>
      </p:sp>
    </p:spTree>
    <p:extLst>
      <p:ext uri="{BB962C8B-B14F-4D97-AF65-F5344CB8AC3E}">
        <p14:creationId xmlns:p14="http://schemas.microsoft.com/office/powerpoint/2010/main" val="38348759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457200"/>
            <a:ext cx="5981700" cy="3363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FEB175-7AE1-4B66-A823-55E80A74AF1C}" type="slidenum">
              <a:rPr lang="en-US" smtClean="0"/>
              <a:pPr/>
              <a:t>5</a:t>
            </a:fld>
            <a:endParaRPr lang="en-US"/>
          </a:p>
        </p:txBody>
      </p:sp>
    </p:spTree>
    <p:extLst>
      <p:ext uri="{BB962C8B-B14F-4D97-AF65-F5344CB8AC3E}">
        <p14:creationId xmlns:p14="http://schemas.microsoft.com/office/powerpoint/2010/main" val="2269109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5"/>
          </p:nvPr>
        </p:nvSpPr>
        <p:spPr/>
        <p:txBody>
          <a:bodyPr/>
          <a:lstStyle/>
          <a:p>
            <a:fld id="{8472F398-7D44-4603-A74C-9F562E7FC5E5}" type="slidenum">
              <a:rPr lang="en-GB" smtClean="0"/>
              <a:t>6</a:t>
            </a:fld>
            <a:endParaRPr lang="en-GB"/>
          </a:p>
        </p:txBody>
      </p:sp>
    </p:spTree>
    <p:extLst>
      <p:ext uri="{BB962C8B-B14F-4D97-AF65-F5344CB8AC3E}">
        <p14:creationId xmlns:p14="http://schemas.microsoft.com/office/powerpoint/2010/main" val="3549436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Generative AI has taken the world by storm because we’ve been able to–through consumer-facing applications like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ChatGPT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—experience how powerful the latest machine learning models have become.</a:t>
            </a:r>
          </a:p>
          <a:p>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While a lot of attention has been given to how consumers are using generative AI, we think there is an even bigger opportunity in how businesses will use it to deliver amazing experiences for their customers and employees.</a:t>
            </a:r>
          </a:p>
          <a:p>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true power of generative AI goes beyond a search engine or a chat bot. It will transform every aspect of how companies and organizations operate.</a:t>
            </a:r>
            <a:r>
              <a:rPr lang="en-US" dirty="0">
                <a:effectLst/>
              </a:rPr>
              <a:t> </a:t>
            </a:r>
          </a:p>
          <a:p>
            <a:endParaRPr lang="en-US" sz="1200" kern="1200" baseline="0" dirty="0">
              <a:solidFill>
                <a:schemeClr val="tx1"/>
              </a:solidFill>
              <a:effectLst/>
              <a:latin typeface="Arial" panose="020B0604020202020204" pitchFamily="34" charset="0"/>
              <a:ea typeface="Amazon Ember Display" panose="020F0603020204020204" pitchFamily="34" charset="0"/>
              <a:cs typeface="Arial" panose="020B0604020202020204" pitchFamily="34" charset="0"/>
            </a:endParaRPr>
          </a:p>
          <a:p>
            <a:pPr marL="0" marR="0" lvl="0" indent="0" algn="l" defTabSz="904876" rtl="0" eaLnBrk="1" fontAlgn="auto" latinLnBrk="0" hangingPunct="1">
              <a:lnSpc>
                <a:spcPct val="100000"/>
              </a:lnSpc>
              <a:spcBef>
                <a:spcPts val="0"/>
              </a:spcBef>
              <a:spcAft>
                <a:spcPts val="0"/>
              </a:spcAft>
              <a:buClrTx/>
              <a:buSzTx/>
              <a:buFontTx/>
              <a:buNone/>
              <a:tabLst/>
              <a:defRPr/>
            </a:pPr>
            <a:r>
              <a:rPr lang="en-US" sz="1200" kern="0" dirty="0">
                <a:effectLst/>
                <a:latin typeface="Calibri" panose="020F0502020204030204" pitchFamily="34" charset="0"/>
                <a:ea typeface="Times New Roman" panose="02020603050405020304" pitchFamily="18" charset="0"/>
                <a:cs typeface="Calibri" panose="020F0502020204030204" pitchFamily="34" charset="0"/>
              </a:rPr>
              <a:t>The potential of Generative AI is incredibly exciting with Goldman Sachs forecasting a $7T increase in global GDP </a:t>
            </a:r>
            <a:r>
              <a:rPr lang="en-US" sz="1200" dirty="0">
                <a:effectLst/>
                <a:latin typeface="Calibri" panose="020F0502020204030204" pitchFamily="34" charset="0"/>
                <a:ea typeface="Calibri" panose="020F0502020204030204" pitchFamily="34" charset="0"/>
              </a:rPr>
              <a:t>and lift productivity growth by 1.5 percentage points over a 10-year period. </a:t>
            </a:r>
            <a:endParaRPr lang="en-US" sz="1800" dirty="0"/>
          </a:p>
          <a:p>
            <a:endParaRPr lang="en-US" sz="1200" kern="1200" baseline="0" dirty="0">
              <a:solidFill>
                <a:schemeClr val="tx1"/>
              </a:solidFill>
              <a:effectLst/>
              <a:latin typeface="Arial" panose="020B0604020202020204" pitchFamily="34" charset="0"/>
              <a:ea typeface="Amazon Ember Display" panose="020F0603020204020204" pitchFamily="34" charset="0"/>
              <a:cs typeface="Arial" panose="020B0604020202020204" pitchFamily="34" charset="0"/>
            </a:endParaRPr>
          </a:p>
        </p:txBody>
      </p:sp>
      <p:sp>
        <p:nvSpPr>
          <p:cNvPr id="9" name="Slide Image Placeholder 8">
            <a:extLst>
              <a:ext uri="{FF2B5EF4-FFF2-40B4-BE49-F238E27FC236}">
                <a16:creationId xmlns:a16="http://schemas.microsoft.com/office/drawing/2014/main" id="{0459FCD8-32B2-C2B6-608D-6BF4FC50346B}"/>
              </a:ext>
            </a:extLst>
          </p:cNvPr>
          <p:cNvSpPr>
            <a:spLocks noGrp="1" noRot="1" noChangeAspect="1"/>
          </p:cNvSpPr>
          <p:nvPr>
            <p:ph type="sldImg"/>
          </p:nvPr>
        </p:nvSpPr>
        <p:spPr/>
      </p:sp>
    </p:spTree>
    <p:extLst>
      <p:ext uri="{BB962C8B-B14F-4D97-AF65-F5344CB8AC3E}">
        <p14:creationId xmlns:p14="http://schemas.microsoft.com/office/powerpoint/2010/main" val="1861310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0" kern="100" dirty="0">
                <a:effectLst/>
                <a:latin typeface="Calibri" panose="020F0502020204030204" pitchFamily="34" charset="0"/>
                <a:cs typeface="Calibri" panose="020F0502020204030204" pitchFamily="34" charset="0"/>
              </a:rPr>
              <a:t>Generative AI use cases can be grouped in these 3 categories depending on who will be positively impacted.</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200" b="0" kern="100"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7000"/>
              </a:lnSpc>
              <a:spcBef>
                <a:spcPts val="0"/>
              </a:spcBef>
              <a:spcAft>
                <a:spcPts val="0"/>
              </a:spcAft>
              <a:buClrTx/>
              <a:buSzTx/>
              <a:buFontTx/>
              <a:buChar char="-"/>
              <a:tabLst/>
              <a:defRPr/>
            </a:pPr>
            <a:r>
              <a:rPr lang="en-US" sz="1200" b="1" kern="100" dirty="0">
                <a:effectLst/>
                <a:latin typeface="Calibri" panose="020F0502020204030204" pitchFamily="34" charset="0"/>
                <a:cs typeface="Calibri" panose="020F0502020204030204" pitchFamily="34" charset="0"/>
              </a:rPr>
              <a:t>Your customers</a:t>
            </a:r>
            <a:r>
              <a:rPr lang="en-US" sz="1200" b="0" kern="100" dirty="0">
                <a:effectLst/>
                <a:latin typeface="Calibri" panose="020F0502020204030204" pitchFamily="34" charset="0"/>
                <a:cs typeface="Calibri" panose="020F0502020204030204" pitchFamily="34" charset="0"/>
              </a:rPr>
              <a:t>:  by using generative AI to reinvent the way they interact with your company and enhancing their experience</a:t>
            </a:r>
          </a:p>
          <a:p>
            <a:pPr marL="171450" marR="0" lvl="0" indent="-171450" algn="l" defTabSz="914400" rtl="0" eaLnBrk="1" fontAlgn="auto" latinLnBrk="0" hangingPunct="1">
              <a:lnSpc>
                <a:spcPct val="107000"/>
              </a:lnSpc>
              <a:spcBef>
                <a:spcPts val="0"/>
              </a:spcBef>
              <a:spcAft>
                <a:spcPts val="0"/>
              </a:spcAft>
              <a:buClrTx/>
              <a:buSzTx/>
              <a:buFontTx/>
              <a:buChar char="-"/>
              <a:tabLst/>
              <a:defRPr/>
            </a:pPr>
            <a:endParaRPr lang="en-US" sz="1200" b="0" kern="100"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7000"/>
              </a:lnSpc>
              <a:spcBef>
                <a:spcPts val="0"/>
              </a:spcBef>
              <a:spcAft>
                <a:spcPts val="0"/>
              </a:spcAft>
              <a:buClrTx/>
              <a:buSzTx/>
              <a:buFontTx/>
              <a:buChar char="-"/>
              <a:tabLst/>
              <a:defRPr/>
            </a:pPr>
            <a:r>
              <a:rPr lang="en-US" sz="1200" b="1" kern="100" dirty="0">
                <a:effectLst/>
                <a:latin typeface="Calibri" panose="020F0502020204030204" pitchFamily="34" charset="0"/>
                <a:cs typeface="Calibri" panose="020F0502020204030204" pitchFamily="34" charset="0"/>
              </a:rPr>
              <a:t>Your employees</a:t>
            </a:r>
            <a:r>
              <a:rPr lang="en-US" sz="1200" b="0" kern="100" dirty="0">
                <a:effectLst/>
                <a:latin typeface="Calibri" panose="020F0502020204030204" pitchFamily="34" charset="0"/>
                <a:cs typeface="Calibri" panose="020F0502020204030204" pitchFamily="34" charset="0"/>
              </a:rPr>
              <a:t>: by using generative AI to boost their productivity and creativity</a:t>
            </a:r>
          </a:p>
          <a:p>
            <a:pPr marL="171450" marR="0" lvl="0" indent="-171450" algn="l" defTabSz="914400" rtl="0" eaLnBrk="1" fontAlgn="auto" latinLnBrk="0" hangingPunct="1">
              <a:lnSpc>
                <a:spcPct val="107000"/>
              </a:lnSpc>
              <a:spcBef>
                <a:spcPts val="0"/>
              </a:spcBef>
              <a:spcAft>
                <a:spcPts val="0"/>
              </a:spcAft>
              <a:buClrTx/>
              <a:buSzTx/>
              <a:buFontTx/>
              <a:buChar char="-"/>
              <a:tabLst/>
              <a:defRPr/>
            </a:pPr>
            <a:endParaRPr lang="en-US" sz="1200" b="0" kern="100"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7000"/>
              </a:lnSpc>
              <a:spcBef>
                <a:spcPts val="0"/>
              </a:spcBef>
              <a:spcAft>
                <a:spcPts val="0"/>
              </a:spcAft>
              <a:buClrTx/>
              <a:buSzTx/>
              <a:buFontTx/>
              <a:buChar char="-"/>
              <a:tabLst/>
              <a:defRPr/>
            </a:pPr>
            <a:r>
              <a:rPr lang="en-US" sz="1200" b="1" kern="100" dirty="0">
                <a:effectLst/>
                <a:latin typeface="Calibri" panose="020F0502020204030204" pitchFamily="34" charset="0"/>
                <a:cs typeface="Calibri" panose="020F0502020204030204" pitchFamily="34" charset="0"/>
              </a:rPr>
              <a:t>Your backend processes</a:t>
            </a:r>
            <a:r>
              <a:rPr lang="en-US" sz="1200" b="0" kern="100" dirty="0">
                <a:effectLst/>
                <a:latin typeface="Calibri" panose="020F0502020204030204" pitchFamily="34" charset="0"/>
                <a:cs typeface="Calibri" panose="020F0502020204030204" pitchFamily="34" charset="0"/>
              </a:rPr>
              <a:t>: by using generative AI to optimize and augment them resulting in higher efficiencies and lower costs</a:t>
            </a:r>
          </a:p>
          <a:p>
            <a:pPr marL="171450" marR="0" lvl="0" indent="-171450" algn="l" defTabSz="914400" rtl="0" eaLnBrk="1" fontAlgn="auto" latinLnBrk="0" hangingPunct="1">
              <a:lnSpc>
                <a:spcPct val="107000"/>
              </a:lnSpc>
              <a:spcBef>
                <a:spcPts val="0"/>
              </a:spcBef>
              <a:spcAft>
                <a:spcPts val="0"/>
              </a:spcAft>
              <a:buClrTx/>
              <a:buSzTx/>
              <a:buFontTx/>
              <a:buChar char="-"/>
              <a:tabLst/>
              <a:defRPr/>
            </a:pPr>
            <a:endParaRPr lang="en-US" sz="1200" b="0" kern="100" dirty="0">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kern="100" dirty="0">
                <a:effectLst/>
                <a:latin typeface="Calibri" panose="020F0502020204030204" pitchFamily="34" charset="0"/>
                <a:cs typeface="Calibri" panose="020F0502020204030204" pitchFamily="34" charset="0"/>
              </a:rPr>
              <a:t>Transition</a:t>
            </a:r>
            <a:r>
              <a:rPr lang="en-US" sz="1200" b="0" kern="100" dirty="0">
                <a:effectLst/>
                <a:latin typeface="Calibri" panose="020F0502020204030204" pitchFamily="34" charset="0"/>
                <a:cs typeface="Calibri" panose="020F0502020204030204" pitchFamily="34" charset="0"/>
              </a:rPr>
              <a:t>: Let’ have a look at some of the use cases in each of these categories</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200" b="1" dirty="0"/>
          </a:p>
          <a:p>
            <a:pPr marL="0" marR="0">
              <a:lnSpc>
                <a:spcPct val="107000"/>
              </a:lnSpc>
              <a:spcBef>
                <a:spcPts val="0"/>
              </a:spcBef>
              <a:spcAft>
                <a:spcPts val="0"/>
              </a:spcAft>
            </a:pPr>
            <a:endParaRPr lang="en-US" sz="1200" dirty="0"/>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8</a:t>
            </a:fld>
            <a:endParaRPr lang="en-US"/>
          </a:p>
        </p:txBody>
      </p:sp>
    </p:spTree>
    <p:extLst>
      <p:ext uri="{BB962C8B-B14F-4D97-AF65-F5344CB8AC3E}">
        <p14:creationId xmlns:p14="http://schemas.microsoft.com/office/powerpoint/2010/main" val="1251655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b="0" kern="100" dirty="0">
                <a:effectLst/>
                <a:latin typeface="Calibri" panose="020F0502020204030204" pitchFamily="34" charset="0"/>
                <a:cs typeface="Calibri" panose="020F0502020204030204" pitchFamily="34" charset="0"/>
              </a:rPr>
              <a:t>Generative AI use cases can be grouped in these 3 categories depending on who will be positively impacted.</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200" b="0" kern="100"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7000"/>
              </a:lnSpc>
              <a:spcBef>
                <a:spcPts val="0"/>
              </a:spcBef>
              <a:spcAft>
                <a:spcPts val="0"/>
              </a:spcAft>
              <a:buClrTx/>
              <a:buSzTx/>
              <a:buFontTx/>
              <a:buChar char="-"/>
              <a:tabLst/>
              <a:defRPr/>
            </a:pPr>
            <a:r>
              <a:rPr lang="en-US" sz="1200" b="1" kern="100" dirty="0">
                <a:effectLst/>
                <a:latin typeface="Calibri" panose="020F0502020204030204" pitchFamily="34" charset="0"/>
                <a:cs typeface="Calibri" panose="020F0502020204030204" pitchFamily="34" charset="0"/>
              </a:rPr>
              <a:t>Your customers</a:t>
            </a:r>
            <a:r>
              <a:rPr lang="en-US" sz="1200" b="0" kern="100" dirty="0">
                <a:effectLst/>
                <a:latin typeface="Calibri" panose="020F0502020204030204" pitchFamily="34" charset="0"/>
                <a:cs typeface="Calibri" panose="020F0502020204030204" pitchFamily="34" charset="0"/>
              </a:rPr>
              <a:t>:  by using generative AI to reinvent the way they interact with your company and enhancing their experience</a:t>
            </a:r>
          </a:p>
          <a:p>
            <a:pPr marL="171450" marR="0" lvl="0" indent="-171450" algn="l" defTabSz="914400" rtl="0" eaLnBrk="1" fontAlgn="auto" latinLnBrk="0" hangingPunct="1">
              <a:lnSpc>
                <a:spcPct val="107000"/>
              </a:lnSpc>
              <a:spcBef>
                <a:spcPts val="0"/>
              </a:spcBef>
              <a:spcAft>
                <a:spcPts val="0"/>
              </a:spcAft>
              <a:buClrTx/>
              <a:buSzTx/>
              <a:buFontTx/>
              <a:buChar char="-"/>
              <a:tabLst/>
              <a:defRPr/>
            </a:pPr>
            <a:endParaRPr lang="en-US" sz="1200" b="0" kern="100"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7000"/>
              </a:lnSpc>
              <a:spcBef>
                <a:spcPts val="0"/>
              </a:spcBef>
              <a:spcAft>
                <a:spcPts val="0"/>
              </a:spcAft>
              <a:buClrTx/>
              <a:buSzTx/>
              <a:buFontTx/>
              <a:buChar char="-"/>
              <a:tabLst/>
              <a:defRPr/>
            </a:pPr>
            <a:r>
              <a:rPr lang="en-US" sz="1200" b="1" kern="100" dirty="0">
                <a:effectLst/>
                <a:latin typeface="Calibri" panose="020F0502020204030204" pitchFamily="34" charset="0"/>
                <a:cs typeface="Calibri" panose="020F0502020204030204" pitchFamily="34" charset="0"/>
              </a:rPr>
              <a:t>Your employees</a:t>
            </a:r>
            <a:r>
              <a:rPr lang="en-US" sz="1200" b="0" kern="100" dirty="0">
                <a:effectLst/>
                <a:latin typeface="Calibri" panose="020F0502020204030204" pitchFamily="34" charset="0"/>
                <a:cs typeface="Calibri" panose="020F0502020204030204" pitchFamily="34" charset="0"/>
              </a:rPr>
              <a:t>: by using generative AI to boost their productivity and creativity</a:t>
            </a:r>
          </a:p>
          <a:p>
            <a:pPr marL="171450" marR="0" lvl="0" indent="-171450" algn="l" defTabSz="914400" rtl="0" eaLnBrk="1" fontAlgn="auto" latinLnBrk="0" hangingPunct="1">
              <a:lnSpc>
                <a:spcPct val="107000"/>
              </a:lnSpc>
              <a:spcBef>
                <a:spcPts val="0"/>
              </a:spcBef>
              <a:spcAft>
                <a:spcPts val="0"/>
              </a:spcAft>
              <a:buClrTx/>
              <a:buSzTx/>
              <a:buFontTx/>
              <a:buChar char="-"/>
              <a:tabLst/>
              <a:defRPr/>
            </a:pPr>
            <a:endParaRPr lang="en-US" sz="1200" b="0" kern="100" dirty="0">
              <a:effectLst/>
              <a:latin typeface="Calibri" panose="020F0502020204030204" pitchFamily="34" charset="0"/>
              <a:cs typeface="Calibri" panose="020F0502020204030204" pitchFamily="34" charset="0"/>
            </a:endParaRPr>
          </a:p>
          <a:p>
            <a:pPr marL="171450" marR="0" lvl="0" indent="-171450" algn="l" defTabSz="914400" rtl="0" eaLnBrk="1" fontAlgn="auto" latinLnBrk="0" hangingPunct="1">
              <a:lnSpc>
                <a:spcPct val="107000"/>
              </a:lnSpc>
              <a:spcBef>
                <a:spcPts val="0"/>
              </a:spcBef>
              <a:spcAft>
                <a:spcPts val="0"/>
              </a:spcAft>
              <a:buClrTx/>
              <a:buSzTx/>
              <a:buFontTx/>
              <a:buChar char="-"/>
              <a:tabLst/>
              <a:defRPr/>
            </a:pPr>
            <a:r>
              <a:rPr lang="en-US" sz="1200" b="1" kern="100" dirty="0">
                <a:effectLst/>
                <a:latin typeface="Calibri" panose="020F0502020204030204" pitchFamily="34" charset="0"/>
                <a:cs typeface="Calibri" panose="020F0502020204030204" pitchFamily="34" charset="0"/>
              </a:rPr>
              <a:t>Your backend processes</a:t>
            </a:r>
            <a:r>
              <a:rPr lang="en-US" sz="1200" b="0" kern="100" dirty="0">
                <a:effectLst/>
                <a:latin typeface="Calibri" panose="020F0502020204030204" pitchFamily="34" charset="0"/>
                <a:cs typeface="Calibri" panose="020F0502020204030204" pitchFamily="34" charset="0"/>
              </a:rPr>
              <a:t>: by using generative AI to optimize and augment them resulting in higher efficiencies and lower costs</a:t>
            </a:r>
          </a:p>
          <a:p>
            <a:pPr marL="171450" marR="0" lvl="0" indent="-171450" algn="l" defTabSz="914400" rtl="0" eaLnBrk="1" fontAlgn="auto" latinLnBrk="0" hangingPunct="1">
              <a:lnSpc>
                <a:spcPct val="107000"/>
              </a:lnSpc>
              <a:spcBef>
                <a:spcPts val="0"/>
              </a:spcBef>
              <a:spcAft>
                <a:spcPts val="0"/>
              </a:spcAft>
              <a:buClrTx/>
              <a:buSzTx/>
              <a:buFontTx/>
              <a:buChar char="-"/>
              <a:tabLst/>
              <a:defRPr/>
            </a:pPr>
            <a:endParaRPr lang="en-US" sz="1200" b="0" kern="100" dirty="0">
              <a:effectLst/>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lang="en-US" sz="1200" b="1" kern="100" dirty="0">
                <a:effectLst/>
                <a:latin typeface="Calibri" panose="020F0502020204030204" pitchFamily="34" charset="0"/>
                <a:cs typeface="Calibri" panose="020F0502020204030204" pitchFamily="34" charset="0"/>
              </a:rPr>
              <a:t>Transition</a:t>
            </a:r>
            <a:r>
              <a:rPr lang="en-US" sz="1200" b="0" kern="100" dirty="0">
                <a:effectLst/>
                <a:latin typeface="Calibri" panose="020F0502020204030204" pitchFamily="34" charset="0"/>
                <a:cs typeface="Calibri" panose="020F0502020204030204" pitchFamily="34" charset="0"/>
              </a:rPr>
              <a:t>: Let’ have a look at some of the use cases in each of these categories</a:t>
            </a:r>
          </a:p>
          <a:p>
            <a:pPr marL="0" marR="0" lvl="0" indent="0" algn="l" defTabSz="914400" rtl="0" eaLnBrk="1" fontAlgn="auto" latinLnBrk="0" hangingPunct="1">
              <a:lnSpc>
                <a:spcPct val="107000"/>
              </a:lnSpc>
              <a:spcBef>
                <a:spcPts val="0"/>
              </a:spcBef>
              <a:spcAft>
                <a:spcPts val="0"/>
              </a:spcAft>
              <a:buClrTx/>
              <a:buSzTx/>
              <a:buFontTx/>
              <a:buNone/>
              <a:tabLst/>
              <a:defRPr/>
            </a:pPr>
            <a:endParaRPr lang="en-US" sz="1200" b="1" dirty="0"/>
          </a:p>
          <a:p>
            <a:pPr marL="0" marR="0">
              <a:lnSpc>
                <a:spcPct val="107000"/>
              </a:lnSpc>
              <a:spcBef>
                <a:spcPts val="0"/>
              </a:spcBef>
              <a:spcAft>
                <a:spcPts val="0"/>
              </a:spcAft>
            </a:pPr>
            <a:endParaRPr lang="en-US" sz="1200" dirty="0"/>
          </a:p>
          <a:p>
            <a:endParaRPr lang="en-US" dirty="0"/>
          </a:p>
        </p:txBody>
      </p:sp>
      <p:sp>
        <p:nvSpPr>
          <p:cNvPr id="4" name="Slide Number Placeholder 3"/>
          <p:cNvSpPr>
            <a:spLocks noGrp="1"/>
          </p:cNvSpPr>
          <p:nvPr>
            <p:ph type="sldNum" sz="quarter" idx="5"/>
          </p:nvPr>
        </p:nvSpPr>
        <p:spPr/>
        <p:txBody>
          <a:bodyPr/>
          <a:lstStyle/>
          <a:p>
            <a:fld id="{F8FEB175-7AE1-4B66-A823-55E80A74AF1C}" type="slidenum">
              <a:rPr lang="en-US" smtClean="0"/>
              <a:pPr/>
              <a:t>9</a:t>
            </a:fld>
            <a:endParaRPr lang="en-US"/>
          </a:p>
        </p:txBody>
      </p:sp>
    </p:spTree>
    <p:extLst>
      <p:ext uri="{BB962C8B-B14F-4D97-AF65-F5344CB8AC3E}">
        <p14:creationId xmlns:p14="http://schemas.microsoft.com/office/powerpoint/2010/main" val="397892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0BB1CD55-B1FF-43C1-88E0-D38B713ABF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367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ags" Target="../tags/tag1.xml"/><Relationship Id="rId5" Type="http://schemas.openxmlformats.org/officeDocument/2006/relationships/image" Target="../media/image2.emf"/><Relationship Id="rId4" Type="http://schemas.openxmlformats.org/officeDocument/2006/relationships/oleObject" Target="../embeddings/oleObject1.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2.em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EF44D-4978-BFDF-F248-F562F75BE3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1E8464-CC3A-9598-2CA3-EBFE3169FE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A983BFF-1EEA-7D27-E33E-4008E446D250}"/>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5" name="Footer Placeholder 4">
            <a:extLst>
              <a:ext uri="{FF2B5EF4-FFF2-40B4-BE49-F238E27FC236}">
                <a16:creationId xmlns:a16="http://schemas.microsoft.com/office/drawing/2014/main" id="{B4D6FBC0-79C0-4A97-5E8F-FDDE1FE865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5DB394-8270-4365-FF7F-3154F1C3A418}"/>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35462779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26F37-FAC3-7E37-3B18-EE90394545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19053C-2630-0EE5-80EE-C2CA88CA488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4C6CA-82BA-8416-6B7C-A197E661EB0C}"/>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5" name="Footer Placeholder 4">
            <a:extLst>
              <a:ext uri="{FF2B5EF4-FFF2-40B4-BE49-F238E27FC236}">
                <a16:creationId xmlns:a16="http://schemas.microsoft.com/office/drawing/2014/main" id="{D3B6BD19-8D04-01B8-281F-B571D681F7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8E7BA3-1DF4-A0E8-69D0-DDC1A7238DBF}"/>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4107282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D4D43B-EE41-9284-48A6-CD4BA413D1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235D50-7DAB-CF3B-A480-04FD3A91B4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6F1622-7F29-14FB-9907-0ECA3E3EE103}"/>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5" name="Footer Placeholder 4">
            <a:extLst>
              <a:ext uri="{FF2B5EF4-FFF2-40B4-BE49-F238E27FC236}">
                <a16:creationId xmlns:a16="http://schemas.microsoft.com/office/drawing/2014/main" id="{82F08DF9-EBA0-E687-0D52-EB7E04423C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06BC7-159B-4E2E-AEE3-E4954AC923BC}"/>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7636009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7">
    <p:bg>
      <p:bgPr>
        <a:blipFill>
          <a:blip r:embed="rId3" cstate="screen">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graphicFrame>
        <p:nvGraphicFramePr>
          <p:cNvPr id="17" name="think-cell data - do not delete" hidden="1">
            <a:extLst>
              <a:ext uri="{FF2B5EF4-FFF2-40B4-BE49-F238E27FC236}">
                <a16:creationId xmlns:a16="http://schemas.microsoft.com/office/drawing/2014/main" id="{3CE68DC4-ACD2-C060-2B42-CF12D21FBA27}"/>
              </a:ext>
            </a:extLst>
          </p:cNvPr>
          <p:cNvGraphicFramePr>
            <a:graphicFrameLocks noChangeAspect="1"/>
          </p:cNvGraphicFramePr>
          <p:nvPr userDrawn="1">
            <p:custDataLst>
              <p:tags r:id="rId1"/>
            </p:custDataLst>
            <p:extLst>
              <p:ext uri="{D42A27DB-BD31-4B8C-83A1-F6EECF244321}">
                <p14:modId xmlns:p14="http://schemas.microsoft.com/office/powerpoint/2010/main" val="54521698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4" imgW="408" imgH="408" progId="TCLayout.ActiveDocument.1">
                  <p:embed/>
                </p:oleObj>
              </mc:Choice>
              <mc:Fallback>
                <p:oleObj name="think-cell Slide" r:id="rId4" imgW="408" imgH="408" progId="TCLayout.ActiveDocument.1">
                  <p:embed/>
                  <p:pic>
                    <p:nvPicPr>
                      <p:cNvPr id="17" name="think-cell data - do not delete" hidden="1">
                        <a:extLst>
                          <a:ext uri="{FF2B5EF4-FFF2-40B4-BE49-F238E27FC236}">
                            <a16:creationId xmlns:a16="http://schemas.microsoft.com/office/drawing/2014/main" id="{3CE68DC4-ACD2-C060-2B42-CF12D21FBA27}"/>
                          </a:ext>
                        </a:extLst>
                      </p:cNvPr>
                      <p:cNvPicPr/>
                      <p:nvPr/>
                    </p:nvPicPr>
                    <p:blipFill>
                      <a:blip r:embed="rId5"/>
                      <a:stretch>
                        <a:fillRect/>
                      </a:stretch>
                    </p:blipFill>
                    <p:spPr>
                      <a:xfrm>
                        <a:off x="2118" y="2118"/>
                        <a:ext cx="2117" cy="2117"/>
                      </a:xfrm>
                      <a:prstGeom prst="rect">
                        <a:avLst/>
                      </a:prstGeom>
                    </p:spPr>
                  </p:pic>
                </p:oleObj>
              </mc:Fallback>
            </mc:AlternateContent>
          </a:graphicData>
        </a:graphic>
      </p:graphicFrame>
      <p:sp>
        <p:nvSpPr>
          <p:cNvPr id="8" name="Plassholder for dato 3">
            <a:extLst>
              <a:ext uri="{FF2B5EF4-FFF2-40B4-BE49-F238E27FC236}">
                <a16:creationId xmlns:a16="http://schemas.microsoft.com/office/drawing/2014/main" id="{0AE497B3-F9C6-0E2C-CB81-7F47015F4305}"/>
              </a:ext>
            </a:extLst>
          </p:cNvPr>
          <p:cNvSpPr>
            <a:spLocks noGrp="1"/>
          </p:cNvSpPr>
          <p:nvPr>
            <p:ph type="dt" sz="half" idx="10"/>
          </p:nvPr>
        </p:nvSpPr>
        <p:spPr>
          <a:xfrm>
            <a:off x="0" y="-257041"/>
            <a:ext cx="0" cy="204543"/>
          </a:xfrm>
          <a:prstGeom prst="rect">
            <a:avLst/>
          </a:prstGeom>
        </p:spPr>
        <p:txBody>
          <a:bodyPr/>
          <a:lstStyle/>
          <a:p>
            <a:fld id="{20E1480F-2543-43D1-9570-AB7CDB9C541A}" type="datetime1">
              <a:rPr lang="nb-NO" smtClean="0"/>
              <a:t>30.01.2025</a:t>
            </a:fld>
            <a:endParaRPr lang="nb-NO" dirty="0"/>
          </a:p>
        </p:txBody>
      </p:sp>
      <p:sp>
        <p:nvSpPr>
          <p:cNvPr id="10" name="Plassholder for bunntekst 4">
            <a:extLst>
              <a:ext uri="{FF2B5EF4-FFF2-40B4-BE49-F238E27FC236}">
                <a16:creationId xmlns:a16="http://schemas.microsoft.com/office/drawing/2014/main" id="{7C45857F-9C70-0FF8-D8C1-AAC06F818DAD}"/>
              </a:ext>
            </a:extLst>
          </p:cNvPr>
          <p:cNvSpPr>
            <a:spLocks noGrp="1"/>
          </p:cNvSpPr>
          <p:nvPr>
            <p:ph type="ftr" sz="quarter" idx="11"/>
          </p:nvPr>
        </p:nvSpPr>
        <p:spPr>
          <a:xfrm>
            <a:off x="0" y="-165029"/>
            <a:ext cx="0" cy="0"/>
          </a:xfrm>
          <a:prstGeom prst="rect">
            <a:avLst/>
          </a:prstGeom>
        </p:spPr>
        <p:txBody>
          <a:bodyPr lIns="0" tIns="0" rIns="0" bIns="0"/>
          <a:lstStyle>
            <a:lvl1pPr>
              <a:defRPr sz="133"/>
            </a:lvl1pPr>
          </a:lstStyle>
          <a:p>
            <a:endParaRPr lang="nb-NO" dirty="0"/>
          </a:p>
        </p:txBody>
      </p:sp>
      <p:sp>
        <p:nvSpPr>
          <p:cNvPr id="4" name="TekstSylinder 12">
            <a:extLst>
              <a:ext uri="{FF2B5EF4-FFF2-40B4-BE49-F238E27FC236}">
                <a16:creationId xmlns:a16="http://schemas.microsoft.com/office/drawing/2014/main" id="{9E57F187-3F57-EC6B-37E1-82841498E5BC}"/>
              </a:ext>
            </a:extLst>
          </p:cNvPr>
          <p:cNvSpPr txBox="1"/>
          <p:nvPr/>
        </p:nvSpPr>
        <p:spPr>
          <a:xfrm>
            <a:off x="720001" y="6376202"/>
            <a:ext cx="6697724" cy="290401"/>
          </a:xfrm>
          <a:prstGeom prst="rect">
            <a:avLst/>
          </a:prstGeom>
          <a:noFill/>
        </p:spPr>
        <p:txBody>
          <a:bodyPr wrap="square" lIns="192000" rIns="192000" rtlCol="0">
            <a:spAutoFit/>
          </a:bodyPr>
          <a:lstStyle/>
          <a:p>
            <a:pPr>
              <a:lnSpc>
                <a:spcPct val="110000"/>
              </a:lnSpc>
            </a:pPr>
            <a:r>
              <a:rPr lang="en-GB" sz="600" b="1" i="0" kern="1200" spc="27" baseline="0" dirty="0">
                <a:solidFill>
                  <a:schemeClr val="bg1"/>
                </a:solidFill>
                <a:effectLst/>
                <a:latin typeface="Calibri" panose="020F0502020204030204" pitchFamily="34" charset="0"/>
                <a:ea typeface="+mn-ea"/>
                <a:cs typeface="Calibri" panose="020F0502020204030204" pitchFamily="34" charset="0"/>
              </a:rPr>
              <a:t>KONGSBERG PROPRIETARY:  </a:t>
            </a:r>
            <a:r>
              <a:rPr lang="en-GB" sz="600" b="0" i="0" kern="1200" spc="27" baseline="0" dirty="0">
                <a:solidFill>
                  <a:schemeClr val="bg1"/>
                </a:solidFill>
                <a:effectLst/>
                <a:latin typeface="Calibri" panose="020F0502020204030204" pitchFamily="34" charset="0"/>
                <a:ea typeface="+mn-ea"/>
                <a:cs typeface="Calibri" panose="020F0502020204030204" pitchFamily="34" charset="0"/>
              </a:rPr>
              <a:t>This document contains KONGSBERG information which is proprietary and confidential. Any disclosure, copying, distribution or use is prohibited if not otherwise explicitly agreed with KONGSBERG in writing. Any authorised reproduction in whole or in part, must include this legend. © 2024 KONGSBERG – All rights </a:t>
            </a:r>
            <a:r>
              <a:rPr lang="en-GB" sz="600" b="0" i="0" kern="1200" spc="27" baseline="0">
                <a:solidFill>
                  <a:schemeClr val="bg1"/>
                </a:solidFill>
                <a:effectLst/>
                <a:latin typeface="Calibri" panose="020F0502020204030204" pitchFamily="34" charset="0"/>
                <a:ea typeface="+mn-ea"/>
                <a:cs typeface="Calibri" panose="020F0502020204030204" pitchFamily="34" charset="0"/>
              </a:rPr>
              <a:t>reserved</a:t>
            </a:r>
            <a:r>
              <a:rPr lang="en-GB" sz="600" b="0" i="0" kern="1200">
                <a:solidFill>
                  <a:schemeClr val="bg1"/>
                </a:solidFill>
                <a:effectLst/>
                <a:latin typeface="Calibri" panose="020F0502020204030204" pitchFamily="34" charset="0"/>
                <a:ea typeface="+mn-ea"/>
                <a:cs typeface="Calibri" panose="020F0502020204030204" pitchFamily="34" charset="0"/>
              </a:rPr>
              <a:t>.</a:t>
            </a:r>
            <a:endParaRPr lang="nb-NO" sz="1200" dirty="0">
              <a:solidFill>
                <a:schemeClr val="bg1"/>
              </a:solidFill>
              <a:latin typeface="Calibri" panose="020F0502020204030204" pitchFamily="34" charset="0"/>
              <a:cs typeface="Calibri" panose="020F0502020204030204" pitchFamily="34" charset="0"/>
            </a:endParaRPr>
          </a:p>
        </p:txBody>
      </p:sp>
      <p:sp>
        <p:nvSpPr>
          <p:cNvPr id="13" name="Undertittel 2">
            <a:extLst>
              <a:ext uri="{FF2B5EF4-FFF2-40B4-BE49-F238E27FC236}">
                <a16:creationId xmlns:a16="http://schemas.microsoft.com/office/drawing/2014/main" id="{384F025F-44F0-25C3-6ECC-8DAD0F06614C}"/>
              </a:ext>
            </a:extLst>
          </p:cNvPr>
          <p:cNvSpPr>
            <a:spLocks noGrp="1"/>
          </p:cNvSpPr>
          <p:nvPr>
            <p:ph type="subTitle" idx="1"/>
          </p:nvPr>
        </p:nvSpPr>
        <p:spPr>
          <a:xfrm>
            <a:off x="720000" y="4289114"/>
            <a:ext cx="6106693" cy="451405"/>
          </a:xfrm>
        </p:spPr>
        <p:txBody>
          <a:bodyPr>
            <a:normAutofit/>
          </a:bodyPr>
          <a:lstStyle>
            <a:lvl1pPr marL="0" indent="0" algn="l">
              <a:lnSpc>
                <a:spcPct val="100000"/>
              </a:lnSpc>
              <a:buNone/>
              <a:defRPr sz="2133">
                <a:solidFill>
                  <a:schemeClr val="l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nb-NO" dirty="0"/>
          </a:p>
        </p:txBody>
      </p:sp>
      <p:sp>
        <p:nvSpPr>
          <p:cNvPr id="16" name="Tittel 1">
            <a:extLst>
              <a:ext uri="{FF2B5EF4-FFF2-40B4-BE49-F238E27FC236}">
                <a16:creationId xmlns:a16="http://schemas.microsoft.com/office/drawing/2014/main" id="{AE01B60E-C591-673B-9D8E-8E7B59C0E4CD}"/>
              </a:ext>
            </a:extLst>
          </p:cNvPr>
          <p:cNvSpPr>
            <a:spLocks noGrp="1"/>
          </p:cNvSpPr>
          <p:nvPr>
            <p:ph type="ctrTitle"/>
          </p:nvPr>
        </p:nvSpPr>
        <p:spPr>
          <a:xfrm>
            <a:off x="720001" y="1415846"/>
            <a:ext cx="6470316" cy="2782300"/>
          </a:xfrm>
        </p:spPr>
        <p:txBody>
          <a:bodyPr vert="horz" anchor="t">
            <a:normAutofit/>
          </a:bodyPr>
          <a:lstStyle>
            <a:lvl1pPr algn="l">
              <a:lnSpc>
                <a:spcPct val="90000"/>
              </a:lnSpc>
              <a:defRPr sz="6400">
                <a:solidFill>
                  <a:schemeClr val="lt1"/>
                </a:solidFill>
              </a:defRPr>
            </a:lvl1pPr>
          </a:lstStyle>
          <a:p>
            <a:r>
              <a:rPr lang="en-US"/>
              <a:t>Click to edit Master title style</a:t>
            </a:r>
            <a:endParaRPr lang="nb-NO" dirty="0"/>
          </a:p>
        </p:txBody>
      </p:sp>
    </p:spTree>
    <p:extLst>
      <p:ext uri="{BB962C8B-B14F-4D97-AF65-F5344CB8AC3E}">
        <p14:creationId xmlns:p14="http://schemas.microsoft.com/office/powerpoint/2010/main" val="1954394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8384DB2-857D-4745-B0D3-927D3A23F46D}"/>
              </a:ext>
            </a:extLst>
          </p:cNvPr>
          <p:cNvSpPr>
            <a:spLocks noGrp="1"/>
          </p:cNvSpPr>
          <p:nvPr>
            <p:ph type="title"/>
          </p:nvPr>
        </p:nvSpPr>
        <p:spPr>
          <a:xfrm>
            <a:off x="609600" y="381000"/>
            <a:ext cx="10972800" cy="915248"/>
          </a:xfrm>
          <a:prstGeom prst="rect">
            <a:avLst/>
          </a:prstGeom>
        </p:spPr>
        <p:txBody>
          <a:bodyPr vert="horz" lIns="0" tIns="0" rIns="0" bIns="0" rtlCol="0" anchor="t" anchorCtr="0">
            <a:noAutofit/>
          </a:body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7F4D0DC7-B8A6-4474-B095-9DBF2E284E5D}"/>
              </a:ext>
            </a:extLst>
          </p:cNvPr>
          <p:cNvSpPr>
            <a:spLocks noGrp="1"/>
          </p:cNvSpPr>
          <p:nvPr>
            <p:ph type="body" sz="quarter" idx="10"/>
          </p:nvPr>
        </p:nvSpPr>
        <p:spPr>
          <a:xfrm>
            <a:off x="609600" y="1346200"/>
            <a:ext cx="10972800" cy="464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366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 Title and content">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6DD0747E-2D8D-B63E-D944-074D2E20B73D}"/>
              </a:ext>
            </a:extLst>
          </p:cNvPr>
          <p:cNvGraphicFramePr>
            <a:graphicFrameLocks noChangeAspect="1"/>
          </p:cNvGraphicFramePr>
          <p:nvPr userDrawn="1">
            <p:custDataLst>
              <p:tags r:id="rId1"/>
            </p:custDataLst>
            <p:extLst>
              <p:ext uri="{D42A27DB-BD31-4B8C-83A1-F6EECF244321}">
                <p14:modId xmlns:p14="http://schemas.microsoft.com/office/powerpoint/2010/main" val="233438805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name="think-cell Slide" r:id="rId3" imgW="408" imgH="408" progId="TCLayout.ActiveDocument.1">
                  <p:embed/>
                </p:oleObj>
              </mc:Choice>
              <mc:Fallback>
                <p:oleObj name="think-cell Slide" r:id="rId3" imgW="408" imgH="408" progId="TCLayout.ActiveDocument.1">
                  <p:embed/>
                  <p:pic>
                    <p:nvPicPr>
                      <p:cNvPr id="8" name="think-cell data - do not delete" hidden="1">
                        <a:extLst>
                          <a:ext uri="{FF2B5EF4-FFF2-40B4-BE49-F238E27FC236}">
                            <a16:creationId xmlns:a16="http://schemas.microsoft.com/office/drawing/2014/main" id="{6DD0747E-2D8D-B63E-D944-074D2E20B73D}"/>
                          </a:ext>
                        </a:extLst>
                      </p:cNvPr>
                      <p:cNvPicPr/>
                      <p:nvPr/>
                    </p:nvPicPr>
                    <p:blipFill>
                      <a:blip r:embed="rId4"/>
                      <a:stretch>
                        <a:fillRect/>
                      </a:stretch>
                    </p:blipFill>
                    <p:spPr>
                      <a:xfrm>
                        <a:off x="2118" y="2118"/>
                        <a:ext cx="2117" cy="2117"/>
                      </a:xfrm>
                      <a:prstGeom prst="rect">
                        <a:avLst/>
                      </a:prstGeom>
                    </p:spPr>
                  </p:pic>
                </p:oleObj>
              </mc:Fallback>
            </mc:AlternateContent>
          </a:graphicData>
        </a:graphic>
      </p:graphicFrame>
      <p:sp>
        <p:nvSpPr>
          <p:cNvPr id="2" name="Tittel 1">
            <a:extLst>
              <a:ext uri="{FF2B5EF4-FFF2-40B4-BE49-F238E27FC236}">
                <a16:creationId xmlns:a16="http://schemas.microsoft.com/office/drawing/2014/main" id="{6F553747-2654-F532-A5F7-E42586E63CA6}"/>
              </a:ext>
            </a:extLst>
          </p:cNvPr>
          <p:cNvSpPr>
            <a:spLocks noGrp="1"/>
          </p:cNvSpPr>
          <p:nvPr>
            <p:ph type="title"/>
          </p:nvPr>
        </p:nvSpPr>
        <p:spPr/>
        <p:txBody>
          <a:bodyPr vert="horz"/>
          <a:lstStyle>
            <a:lvl1pPr rtl="0">
              <a:defRPr/>
            </a:lvl1pPr>
          </a:lstStyle>
          <a:p>
            <a:r>
              <a:rPr lang="en-US"/>
              <a:t>Click to edit Master title style</a:t>
            </a:r>
            <a:endParaRPr lang="en-GB"/>
          </a:p>
        </p:txBody>
      </p:sp>
      <p:sp>
        <p:nvSpPr>
          <p:cNvPr id="3" name="Plassholder for innhold 2">
            <a:extLst>
              <a:ext uri="{FF2B5EF4-FFF2-40B4-BE49-F238E27FC236}">
                <a16:creationId xmlns:a16="http://schemas.microsoft.com/office/drawing/2014/main" id="{9B2259BB-EC9F-6D37-059B-ED1C391C92A0}"/>
              </a:ext>
            </a:extLst>
          </p:cNvPr>
          <p:cNvSpPr>
            <a:spLocks noGrp="1"/>
          </p:cNvSpPr>
          <p:nvPr>
            <p:ph idx="1"/>
          </p:nvPr>
        </p:nvSpPr>
        <p:spPr/>
        <p:txBody>
          <a:bodyPr/>
          <a:lstStyle>
            <a:lvl1pPr rtl="0">
              <a:defRPr/>
            </a:lvl1pPr>
            <a:lvl2pPr marL="457189" indent="-228594" rtl="0">
              <a:buFont typeface="Arial" panose="020B0604020202020204" pitchFamily="34" charset="0"/>
              <a:buChar char="–"/>
              <a:defRPr/>
            </a:lvl2pPr>
            <a:lvl3pPr marL="685783" indent="-228594" rtl="0">
              <a:buFont typeface="Arial" panose="020B0604020202020204" pitchFamily="34" charset="0"/>
              <a:buChar char="•"/>
              <a:defRPr/>
            </a:lvl3pPr>
            <a:lvl4pPr marL="914377" indent="-228594" rtl="0">
              <a:buFont typeface="Arial" panose="020B0604020202020204" pitchFamily="34" charset="0"/>
              <a:buChar char="–"/>
              <a:defRPr/>
            </a:lvl4pPr>
            <a:lvl5pPr marL="1142971" indent="-228594" rtl="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a:p>
        </p:txBody>
      </p:sp>
      <p:sp>
        <p:nvSpPr>
          <p:cNvPr id="5" name="Plassholder for bunntekst 4">
            <a:extLst>
              <a:ext uri="{FF2B5EF4-FFF2-40B4-BE49-F238E27FC236}">
                <a16:creationId xmlns:a16="http://schemas.microsoft.com/office/drawing/2014/main" id="{A85F14F5-4F21-522C-2C06-48F1BC0A4CA7}"/>
              </a:ext>
            </a:extLst>
          </p:cNvPr>
          <p:cNvSpPr>
            <a:spLocks noGrp="1"/>
          </p:cNvSpPr>
          <p:nvPr>
            <p:ph type="ftr" sz="quarter" idx="11"/>
          </p:nvPr>
        </p:nvSpPr>
        <p:spPr>
          <a:xfrm>
            <a:off x="2146100" y="6150583"/>
            <a:ext cx="2269381" cy="246221"/>
          </a:xfrm>
          <a:prstGeom prst="rect">
            <a:avLst/>
          </a:prstGeom>
        </p:spPr>
        <p:txBody>
          <a:bodyPr/>
          <a:lstStyle>
            <a:lvl1pPr rtl="0">
              <a:defRPr/>
            </a:lvl1pPr>
          </a:lstStyle>
          <a:p>
            <a:r>
              <a:rPr lang="en-GB"/>
              <a:t>See Statement of Proprietary information</a:t>
            </a:r>
          </a:p>
        </p:txBody>
      </p:sp>
      <p:sp>
        <p:nvSpPr>
          <p:cNvPr id="6" name="Plassholder for lysbildenummer 5">
            <a:extLst>
              <a:ext uri="{FF2B5EF4-FFF2-40B4-BE49-F238E27FC236}">
                <a16:creationId xmlns:a16="http://schemas.microsoft.com/office/drawing/2014/main" id="{136D1912-578F-7E68-51E9-27B2F00DCDD5}"/>
              </a:ext>
            </a:extLst>
          </p:cNvPr>
          <p:cNvSpPr>
            <a:spLocks noGrp="1"/>
          </p:cNvSpPr>
          <p:nvPr>
            <p:ph type="sldNum" sz="quarter" idx="12"/>
          </p:nvPr>
        </p:nvSpPr>
        <p:spPr/>
        <p:txBody>
          <a:bodyPr/>
          <a:lstStyle>
            <a:lvl1pPr rtl="0">
              <a:defRPr/>
            </a:lvl1pPr>
          </a:lstStyle>
          <a:p>
            <a:fld id="{75567799-16DF-41EB-91D4-5F77DECB4B9E}" type="slidenum">
              <a:rPr lang="en-GB" smtClean="0"/>
              <a:pPr/>
              <a:t>‹#›</a:t>
            </a:fld>
            <a:endParaRPr lang="en-GB"/>
          </a:p>
        </p:txBody>
      </p:sp>
      <p:sp>
        <p:nvSpPr>
          <p:cNvPr id="10" name="Undertittel 8">
            <a:extLst>
              <a:ext uri="{FF2B5EF4-FFF2-40B4-BE49-F238E27FC236}">
                <a16:creationId xmlns:a16="http://schemas.microsoft.com/office/drawing/2014/main" id="{5701DB25-AA45-E795-20F5-DD730B0E8C89}"/>
              </a:ext>
            </a:extLst>
          </p:cNvPr>
          <p:cNvSpPr>
            <a:spLocks noGrp="1"/>
          </p:cNvSpPr>
          <p:nvPr>
            <p:ph type="subTitle" sz="quarter" idx="13"/>
          </p:nvPr>
        </p:nvSpPr>
        <p:spPr>
          <a:xfrm>
            <a:off x="451199" y="451201"/>
            <a:ext cx="11314081" cy="410369"/>
          </a:xfrm>
          <a:prstGeom prst="rect">
            <a:avLst/>
          </a:prstGeom>
        </p:spPr>
        <p:txBody>
          <a:bodyPr lIns="91440" tIns="45720" rIns="91440" bIns="45720"/>
          <a:lstStyle>
            <a:lvl1pPr marL="0" indent="0" algn="l" rtl="0">
              <a:buNone/>
              <a:defRPr sz="1867"/>
            </a:lvl1pPr>
            <a:lvl2pPr marL="609585" indent="0" algn="ctr">
              <a:buNone/>
            </a:lvl2pPr>
            <a:lvl3pPr marL="1219170" indent="0" algn="ctr">
              <a:buNone/>
            </a:lvl3pPr>
            <a:lvl4pPr marL="1828754" indent="0" algn="ctr">
              <a:buNone/>
            </a:lvl4pPr>
            <a:lvl5pPr marL="2438339" indent="0" algn="ctr">
              <a:buNone/>
            </a:lvl5pPr>
            <a:lvl6pPr marL="3047924" indent="0" algn="ctr">
              <a:buNone/>
            </a:lvl6pPr>
            <a:lvl7pPr marL="3657509" indent="0" algn="ctr">
              <a:buNone/>
            </a:lvl7pPr>
            <a:lvl8pPr marL="4267093" indent="0" algn="ctr">
              <a:buNone/>
            </a:lvl8pPr>
            <a:lvl9pPr marL="4876678" indent="0" algn="ctr">
              <a:buNone/>
            </a:lvl9pPr>
          </a:lstStyle>
          <a:p>
            <a:r>
              <a:rPr lang="en-US"/>
              <a:t>Click to edit Master subtitle style</a:t>
            </a:r>
            <a:endParaRPr lang="en-GB"/>
          </a:p>
        </p:txBody>
      </p:sp>
      <p:sp>
        <p:nvSpPr>
          <p:cNvPr id="7" name="Slide Number Placeholder 4">
            <a:extLst>
              <a:ext uri="{FF2B5EF4-FFF2-40B4-BE49-F238E27FC236}">
                <a16:creationId xmlns:a16="http://schemas.microsoft.com/office/drawing/2014/main" id="{3B9CA925-20EF-EAB7-1F37-F21ACB56426C}"/>
              </a:ext>
            </a:extLst>
          </p:cNvPr>
          <p:cNvSpPr txBox="1">
            <a:spLocks/>
          </p:cNvSpPr>
          <p:nvPr userDrawn="1"/>
        </p:nvSpPr>
        <p:spPr>
          <a:xfrm>
            <a:off x="457199" y="6115051"/>
            <a:ext cx="352097" cy="742949"/>
          </a:xfrm>
          <a:prstGeom prst="rect">
            <a:avLst/>
          </a:prstGeom>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53E075B-3175-45CF-B3C7-FEDF3F5961E3}" type="slidenum">
              <a:rPr lang="en-US" sz="700" b="0" i="0" smtClean="0">
                <a:solidFill>
                  <a:schemeClr val="tx1"/>
                </a:solidFill>
                <a:latin typeface="Arial" panose="020B0604020202020204" pitchFamily="34" charset="0"/>
                <a:cs typeface="Arial" panose="020B0604020202020204" pitchFamily="34" charset="0"/>
              </a:rPr>
              <a:pPr/>
              <a:t>‹#›</a:t>
            </a:fld>
            <a:endParaRPr lang="en-US" sz="700" b="0" i="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04297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Walk-In">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259351"/>
      </p:ext>
    </p:extLst>
  </p:cSld>
  <p:clrMapOvr>
    <a:masterClrMapping/>
  </p:clrMapOvr>
  <p:transition>
    <p:fade/>
  </p:transition>
  <p:extLst>
    <p:ext uri="{DCECCB84-F9BA-43D5-87BE-67443E8EF086}">
      <p15:sldGuideLst xmlns:p15="http://schemas.microsoft.com/office/powerpoint/2012/main">
        <p15:guide id="1" orient="horz" pos="2376">
          <p15:clr>
            <a:srgbClr val="FBAE40"/>
          </p15:clr>
        </p15:guide>
        <p15:guide id="2" pos="22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609600" y="387351"/>
            <a:ext cx="10972800" cy="863600"/>
          </a:xfrm>
          <a:prstGeom prst="rect">
            <a:avLst/>
          </a:prstGeom>
          <a:noFill/>
          <a:ln>
            <a:noFill/>
          </a:ln>
        </p:spPr>
        <p:txBody>
          <a:bodyPr spcFirstLastPara="1" wrap="square" lIns="19050" tIns="19050" rIns="19050" bIns="19050" anchor="t" anchorCtr="0">
            <a:normAutofit/>
          </a:bodyPr>
          <a:lstStyle>
            <a:lvl1pPr lvl="0" algn="ctr">
              <a:lnSpc>
                <a:spcPct val="80000"/>
              </a:lnSpc>
              <a:spcBef>
                <a:spcPts val="0"/>
              </a:spcBef>
              <a:spcAft>
                <a:spcPts val="0"/>
              </a:spcAft>
              <a:buClr>
                <a:srgbClr val="000000"/>
              </a:buClr>
              <a:buSzPts val="700"/>
              <a:buNone/>
              <a:defRPr/>
            </a:lvl1pPr>
            <a:lvl2pPr lvl="1" algn="ctr">
              <a:lnSpc>
                <a:spcPct val="80000"/>
              </a:lnSpc>
              <a:spcBef>
                <a:spcPts val="0"/>
              </a:spcBef>
              <a:spcAft>
                <a:spcPts val="0"/>
              </a:spcAft>
              <a:buClr>
                <a:srgbClr val="000000"/>
              </a:buClr>
              <a:buSzPts val="700"/>
              <a:buNone/>
              <a:defRPr/>
            </a:lvl2pPr>
            <a:lvl3pPr lvl="2" algn="ctr">
              <a:lnSpc>
                <a:spcPct val="80000"/>
              </a:lnSpc>
              <a:spcBef>
                <a:spcPts val="0"/>
              </a:spcBef>
              <a:spcAft>
                <a:spcPts val="0"/>
              </a:spcAft>
              <a:buClr>
                <a:srgbClr val="000000"/>
              </a:buClr>
              <a:buSzPts val="700"/>
              <a:buNone/>
              <a:defRPr/>
            </a:lvl3pPr>
            <a:lvl4pPr lvl="3" algn="ctr">
              <a:lnSpc>
                <a:spcPct val="80000"/>
              </a:lnSpc>
              <a:spcBef>
                <a:spcPts val="0"/>
              </a:spcBef>
              <a:spcAft>
                <a:spcPts val="0"/>
              </a:spcAft>
              <a:buClr>
                <a:srgbClr val="000000"/>
              </a:buClr>
              <a:buSzPts val="700"/>
              <a:buNone/>
              <a:defRPr/>
            </a:lvl4pPr>
            <a:lvl5pPr lvl="4" algn="ctr">
              <a:lnSpc>
                <a:spcPct val="80000"/>
              </a:lnSpc>
              <a:spcBef>
                <a:spcPts val="0"/>
              </a:spcBef>
              <a:spcAft>
                <a:spcPts val="0"/>
              </a:spcAft>
              <a:buClr>
                <a:srgbClr val="000000"/>
              </a:buClr>
              <a:buSzPts val="700"/>
              <a:buNone/>
              <a:defRPr/>
            </a:lvl5pPr>
            <a:lvl6pPr lvl="5" algn="ctr">
              <a:lnSpc>
                <a:spcPct val="80000"/>
              </a:lnSpc>
              <a:spcBef>
                <a:spcPts val="0"/>
              </a:spcBef>
              <a:spcAft>
                <a:spcPts val="0"/>
              </a:spcAft>
              <a:buClr>
                <a:srgbClr val="000000"/>
              </a:buClr>
              <a:buSzPts val="700"/>
              <a:buNone/>
              <a:defRPr/>
            </a:lvl6pPr>
            <a:lvl7pPr lvl="6" algn="ctr">
              <a:lnSpc>
                <a:spcPct val="80000"/>
              </a:lnSpc>
              <a:spcBef>
                <a:spcPts val="0"/>
              </a:spcBef>
              <a:spcAft>
                <a:spcPts val="0"/>
              </a:spcAft>
              <a:buClr>
                <a:srgbClr val="000000"/>
              </a:buClr>
              <a:buSzPts val="700"/>
              <a:buNone/>
              <a:defRPr/>
            </a:lvl7pPr>
            <a:lvl8pPr lvl="7" algn="ctr">
              <a:lnSpc>
                <a:spcPct val="80000"/>
              </a:lnSpc>
              <a:spcBef>
                <a:spcPts val="0"/>
              </a:spcBef>
              <a:spcAft>
                <a:spcPts val="0"/>
              </a:spcAft>
              <a:buClr>
                <a:srgbClr val="000000"/>
              </a:buClr>
              <a:buSzPts val="700"/>
              <a:buNone/>
              <a:defRPr/>
            </a:lvl8pPr>
            <a:lvl9pPr lvl="8" algn="ctr">
              <a:lnSpc>
                <a:spcPct val="80000"/>
              </a:lnSpc>
              <a:spcBef>
                <a:spcPts val="0"/>
              </a:spcBef>
              <a:spcAft>
                <a:spcPts val="0"/>
              </a:spcAft>
              <a:buClr>
                <a:srgbClr val="000000"/>
              </a:buClr>
              <a:buSzPts val="700"/>
              <a:buNone/>
              <a:defRPr/>
            </a:lvl9pPr>
          </a:lstStyle>
          <a:p>
            <a:endParaRPr/>
          </a:p>
        </p:txBody>
      </p:sp>
      <p:sp>
        <p:nvSpPr>
          <p:cNvPr id="36" name="Google Shape;36;p7"/>
          <p:cNvSpPr txBox="1">
            <a:spLocks noGrp="1"/>
          </p:cNvSpPr>
          <p:nvPr>
            <p:ph type="body" idx="1"/>
          </p:nvPr>
        </p:nvSpPr>
        <p:spPr>
          <a:xfrm>
            <a:off x="609600" y="2006600"/>
            <a:ext cx="10974288" cy="4241800"/>
          </a:xfrm>
          <a:prstGeom prst="rect">
            <a:avLst/>
          </a:prstGeom>
          <a:noFill/>
          <a:ln>
            <a:noFill/>
          </a:ln>
        </p:spPr>
        <p:txBody>
          <a:bodyPr spcFirstLastPara="1" wrap="square" lIns="19050" tIns="19050" rIns="19050" bIns="19050" anchor="t" anchorCtr="0">
            <a:normAutofit/>
          </a:bodyPr>
          <a:lstStyle>
            <a:lvl1pPr marL="609585" lvl="0" indent="-389457" algn="l">
              <a:lnSpc>
                <a:spcPct val="90000"/>
              </a:lnSpc>
              <a:spcBef>
                <a:spcPts val="1200"/>
              </a:spcBef>
              <a:spcAft>
                <a:spcPts val="0"/>
              </a:spcAft>
              <a:buClr>
                <a:srgbClr val="000000"/>
              </a:buClr>
              <a:buSzPts val="1000"/>
              <a:buChar char="•"/>
              <a:defRPr/>
            </a:lvl1pPr>
            <a:lvl2pPr marL="1219170" lvl="1" indent="-389457" algn="l">
              <a:lnSpc>
                <a:spcPct val="90000"/>
              </a:lnSpc>
              <a:spcBef>
                <a:spcPts val="1200"/>
              </a:spcBef>
              <a:spcAft>
                <a:spcPts val="0"/>
              </a:spcAft>
              <a:buClr>
                <a:srgbClr val="000000"/>
              </a:buClr>
              <a:buSzPts val="1000"/>
              <a:buChar char="•"/>
              <a:defRPr/>
            </a:lvl2pPr>
            <a:lvl3pPr marL="1828754" lvl="2" indent="-389457" algn="l">
              <a:lnSpc>
                <a:spcPct val="90000"/>
              </a:lnSpc>
              <a:spcBef>
                <a:spcPts val="1200"/>
              </a:spcBef>
              <a:spcAft>
                <a:spcPts val="0"/>
              </a:spcAft>
              <a:buClr>
                <a:srgbClr val="000000"/>
              </a:buClr>
              <a:buSzPts val="1000"/>
              <a:buChar char="•"/>
              <a:defRPr/>
            </a:lvl3pPr>
            <a:lvl4pPr marL="2438339" lvl="3" indent="-389457" algn="l">
              <a:lnSpc>
                <a:spcPct val="90000"/>
              </a:lnSpc>
              <a:spcBef>
                <a:spcPts val="1200"/>
              </a:spcBef>
              <a:spcAft>
                <a:spcPts val="0"/>
              </a:spcAft>
              <a:buClr>
                <a:srgbClr val="000000"/>
              </a:buClr>
              <a:buSzPts val="1000"/>
              <a:buChar char="•"/>
              <a:defRPr/>
            </a:lvl4pPr>
            <a:lvl5pPr marL="3047924" lvl="4" indent="-389457" algn="l">
              <a:lnSpc>
                <a:spcPct val="90000"/>
              </a:lnSpc>
              <a:spcBef>
                <a:spcPts val="1200"/>
              </a:spcBef>
              <a:spcAft>
                <a:spcPts val="0"/>
              </a:spcAft>
              <a:buClr>
                <a:srgbClr val="000000"/>
              </a:buClr>
              <a:buSzPts val="1000"/>
              <a:buChar char="•"/>
              <a:defRPr/>
            </a:lvl5pPr>
            <a:lvl6pPr marL="3657509" lvl="5" indent="-389457" algn="l">
              <a:lnSpc>
                <a:spcPct val="90000"/>
              </a:lnSpc>
              <a:spcBef>
                <a:spcPts val="1200"/>
              </a:spcBef>
              <a:spcAft>
                <a:spcPts val="0"/>
              </a:spcAft>
              <a:buClr>
                <a:srgbClr val="000000"/>
              </a:buClr>
              <a:buSzPts val="1000"/>
              <a:buChar char="•"/>
              <a:defRPr/>
            </a:lvl6pPr>
            <a:lvl7pPr marL="4267093" lvl="6" indent="-389457" algn="l">
              <a:lnSpc>
                <a:spcPct val="90000"/>
              </a:lnSpc>
              <a:spcBef>
                <a:spcPts val="1200"/>
              </a:spcBef>
              <a:spcAft>
                <a:spcPts val="0"/>
              </a:spcAft>
              <a:buClr>
                <a:srgbClr val="000000"/>
              </a:buClr>
              <a:buSzPts val="1000"/>
              <a:buChar char="•"/>
              <a:defRPr/>
            </a:lvl7pPr>
            <a:lvl8pPr marL="4876678" lvl="7" indent="-389457" algn="l">
              <a:lnSpc>
                <a:spcPct val="90000"/>
              </a:lnSpc>
              <a:spcBef>
                <a:spcPts val="1200"/>
              </a:spcBef>
              <a:spcAft>
                <a:spcPts val="0"/>
              </a:spcAft>
              <a:buClr>
                <a:srgbClr val="000000"/>
              </a:buClr>
              <a:buSzPts val="1000"/>
              <a:buChar char="•"/>
              <a:defRPr/>
            </a:lvl8pPr>
            <a:lvl9pPr marL="5486263" lvl="8" indent="-389457" algn="l">
              <a:lnSpc>
                <a:spcPct val="90000"/>
              </a:lnSpc>
              <a:spcBef>
                <a:spcPts val="1200"/>
              </a:spcBef>
              <a:spcAft>
                <a:spcPts val="0"/>
              </a:spcAft>
              <a:buClr>
                <a:srgbClr val="000000"/>
              </a:buClr>
              <a:buSzPts val="1000"/>
              <a:buChar char="•"/>
              <a:defRPr/>
            </a:lvl9pPr>
          </a:lstStyle>
          <a:p>
            <a:endParaRPr/>
          </a:p>
        </p:txBody>
      </p:sp>
      <p:sp>
        <p:nvSpPr>
          <p:cNvPr id="37" name="Google Shape;37;p7"/>
          <p:cNvSpPr txBox="1">
            <a:spLocks noGrp="1"/>
          </p:cNvSpPr>
          <p:nvPr>
            <p:ph type="body" idx="2"/>
          </p:nvPr>
        </p:nvSpPr>
        <p:spPr>
          <a:xfrm>
            <a:off x="609601" y="1192324"/>
            <a:ext cx="10972801" cy="416307"/>
          </a:xfrm>
          <a:prstGeom prst="rect">
            <a:avLst/>
          </a:prstGeom>
          <a:noFill/>
          <a:ln>
            <a:noFill/>
          </a:ln>
        </p:spPr>
        <p:txBody>
          <a:bodyPr spcFirstLastPara="1" wrap="square" lIns="19050" tIns="19050" rIns="19050" bIns="19050" anchor="t" anchorCtr="0">
            <a:normAutofit/>
          </a:bodyPr>
          <a:lstStyle>
            <a:lvl1pPr marL="609585" lvl="0" indent="-304792" algn="ctr">
              <a:lnSpc>
                <a:spcPct val="100000"/>
              </a:lnSpc>
              <a:spcBef>
                <a:spcPts val="0"/>
              </a:spcBef>
              <a:spcAft>
                <a:spcPts val="0"/>
              </a:spcAft>
              <a:buClr>
                <a:srgbClr val="000000"/>
              </a:buClr>
              <a:buSzPts val="1700"/>
              <a:buFont typeface="Arial"/>
              <a:buNone/>
              <a:defRPr>
                <a:latin typeface="Arial"/>
                <a:ea typeface="Arial"/>
                <a:cs typeface="Arial"/>
                <a:sym typeface="Arial"/>
              </a:defRPr>
            </a:lvl1pPr>
            <a:lvl2pPr marL="1219170" lvl="1" indent="-389457" algn="l">
              <a:lnSpc>
                <a:spcPct val="90000"/>
              </a:lnSpc>
              <a:spcBef>
                <a:spcPts val="1200"/>
              </a:spcBef>
              <a:spcAft>
                <a:spcPts val="0"/>
              </a:spcAft>
              <a:buClr>
                <a:srgbClr val="000000"/>
              </a:buClr>
              <a:buSzPts val="1000"/>
              <a:buChar char="•"/>
              <a:defRPr/>
            </a:lvl2pPr>
            <a:lvl3pPr marL="1828754" lvl="2" indent="-389457" algn="l">
              <a:lnSpc>
                <a:spcPct val="90000"/>
              </a:lnSpc>
              <a:spcBef>
                <a:spcPts val="1200"/>
              </a:spcBef>
              <a:spcAft>
                <a:spcPts val="0"/>
              </a:spcAft>
              <a:buClr>
                <a:srgbClr val="000000"/>
              </a:buClr>
              <a:buSzPts val="1000"/>
              <a:buChar char="•"/>
              <a:defRPr/>
            </a:lvl3pPr>
            <a:lvl4pPr marL="2438339" lvl="3" indent="-389457" algn="l">
              <a:lnSpc>
                <a:spcPct val="90000"/>
              </a:lnSpc>
              <a:spcBef>
                <a:spcPts val="1200"/>
              </a:spcBef>
              <a:spcAft>
                <a:spcPts val="0"/>
              </a:spcAft>
              <a:buClr>
                <a:srgbClr val="000000"/>
              </a:buClr>
              <a:buSzPts val="1000"/>
              <a:buChar char="•"/>
              <a:defRPr/>
            </a:lvl4pPr>
            <a:lvl5pPr marL="3047924" lvl="4" indent="-389457" algn="l">
              <a:lnSpc>
                <a:spcPct val="90000"/>
              </a:lnSpc>
              <a:spcBef>
                <a:spcPts val="1200"/>
              </a:spcBef>
              <a:spcAft>
                <a:spcPts val="0"/>
              </a:spcAft>
              <a:buClr>
                <a:srgbClr val="000000"/>
              </a:buClr>
              <a:buSzPts val="1000"/>
              <a:buChar char="•"/>
              <a:defRPr/>
            </a:lvl5pPr>
            <a:lvl6pPr marL="3657509" lvl="5" indent="-389457" algn="l">
              <a:lnSpc>
                <a:spcPct val="90000"/>
              </a:lnSpc>
              <a:spcBef>
                <a:spcPts val="1200"/>
              </a:spcBef>
              <a:spcAft>
                <a:spcPts val="0"/>
              </a:spcAft>
              <a:buClr>
                <a:srgbClr val="000000"/>
              </a:buClr>
              <a:buSzPts val="1000"/>
              <a:buChar char="•"/>
              <a:defRPr/>
            </a:lvl6pPr>
            <a:lvl7pPr marL="4267093" lvl="6" indent="-389457" algn="l">
              <a:lnSpc>
                <a:spcPct val="90000"/>
              </a:lnSpc>
              <a:spcBef>
                <a:spcPts val="1200"/>
              </a:spcBef>
              <a:spcAft>
                <a:spcPts val="0"/>
              </a:spcAft>
              <a:buClr>
                <a:srgbClr val="000000"/>
              </a:buClr>
              <a:buSzPts val="1000"/>
              <a:buChar char="•"/>
              <a:defRPr/>
            </a:lvl7pPr>
            <a:lvl8pPr marL="4876678" lvl="7" indent="-389457" algn="l">
              <a:lnSpc>
                <a:spcPct val="90000"/>
              </a:lnSpc>
              <a:spcBef>
                <a:spcPts val="1200"/>
              </a:spcBef>
              <a:spcAft>
                <a:spcPts val="0"/>
              </a:spcAft>
              <a:buClr>
                <a:srgbClr val="000000"/>
              </a:buClr>
              <a:buSzPts val="1000"/>
              <a:buChar char="•"/>
              <a:defRPr/>
            </a:lvl8pPr>
            <a:lvl9pPr marL="5486263" lvl="8" indent="-389457" algn="l">
              <a:lnSpc>
                <a:spcPct val="90000"/>
              </a:lnSpc>
              <a:spcBef>
                <a:spcPts val="1200"/>
              </a:spcBef>
              <a:spcAft>
                <a:spcPts val="0"/>
              </a:spcAft>
              <a:buClr>
                <a:srgbClr val="000000"/>
              </a:buClr>
              <a:buSzPts val="1000"/>
              <a:buChar char="•"/>
              <a:defRPr/>
            </a:lvl9pPr>
          </a:lstStyle>
          <a:p>
            <a:endParaRPr/>
          </a:p>
        </p:txBody>
      </p:sp>
      <p:sp>
        <p:nvSpPr>
          <p:cNvPr id="38" name="Google Shape;38;p7"/>
          <p:cNvSpPr txBox="1">
            <a:spLocks noGrp="1"/>
          </p:cNvSpPr>
          <p:nvPr>
            <p:ph type="sldNum" idx="12"/>
          </p:nvPr>
        </p:nvSpPr>
        <p:spPr>
          <a:xfrm>
            <a:off x="5998845" y="6197737"/>
            <a:ext cx="194311" cy="366895"/>
          </a:xfrm>
          <a:prstGeom prst="rect">
            <a:avLst/>
          </a:prstGeom>
          <a:noFill/>
          <a:ln>
            <a:noFill/>
          </a:ln>
        </p:spPr>
        <p:txBody>
          <a:bodyPr spcFirstLastPara="1" wrap="square" lIns="19050" tIns="19050" rIns="19050" bIns="19050" anchor="b" anchorCtr="0">
            <a:spAutoFit/>
          </a:bodyPr>
          <a:lstStyle>
            <a:lvl1pPr marL="0" lvl="0"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1pPr>
            <a:lvl2pPr marL="0" lvl="1"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2pPr>
            <a:lvl3pPr marL="0" lvl="2"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3pPr>
            <a:lvl4pPr marL="0" lvl="3"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4pPr>
            <a:lvl5pPr marL="0" lvl="4"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5pPr>
            <a:lvl6pPr marL="0" lvl="5"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6pPr>
            <a:lvl7pPr marL="0" lvl="6"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7pPr>
            <a:lvl8pPr marL="0" lvl="7"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8pPr>
            <a:lvl9pPr marL="0" lvl="8" indent="0" algn="ctr">
              <a:lnSpc>
                <a:spcPct val="100000"/>
              </a:lnSpc>
              <a:spcBef>
                <a:spcPts val="0"/>
              </a:spcBef>
              <a:spcAft>
                <a:spcPts val="0"/>
              </a:spcAft>
              <a:buClr>
                <a:srgbClr val="5E5E5E"/>
              </a:buClr>
              <a:buSzPts val="800"/>
              <a:buFont typeface="Arial"/>
              <a:buNone/>
              <a:defRPr sz="1067">
                <a:solidFill>
                  <a:srgbClr val="5E5E5E"/>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4911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27F29-F141-1E42-1478-F8ECAC04E6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6A7585-4B5E-CC98-691C-E6515F0E22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CA79AB-99B3-67D6-D5C0-272A2FA8E7AD}"/>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5" name="Footer Placeholder 4">
            <a:extLst>
              <a:ext uri="{FF2B5EF4-FFF2-40B4-BE49-F238E27FC236}">
                <a16:creationId xmlns:a16="http://schemas.microsoft.com/office/drawing/2014/main" id="{21501147-314E-DE6D-7CF7-376807840A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78A20-DE3C-BBA0-0CBE-53FDD4520693}"/>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1719195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DA049-6618-592B-FC39-E7FC7E3CC9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29929B-BC02-EBA5-0AFA-38C61D0A89E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9A7600-0185-408C-8FA1-EE0C0A9E24E0}"/>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5" name="Footer Placeholder 4">
            <a:extLst>
              <a:ext uri="{FF2B5EF4-FFF2-40B4-BE49-F238E27FC236}">
                <a16:creationId xmlns:a16="http://schemas.microsoft.com/office/drawing/2014/main" id="{CBEC9036-2A91-40C2-946F-CDB31E233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4D45B-8DA3-C7F2-DD56-65837D7093BC}"/>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1820373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C5544-0BCA-E937-86BA-89D85D4D70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615D6A-C505-ACC3-B5C5-A8DCA0F559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CCA0BB-186D-8C5A-07E1-6A5B631990A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3E3834-0680-A313-0382-BE39B61B2982}"/>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6" name="Footer Placeholder 5">
            <a:extLst>
              <a:ext uri="{FF2B5EF4-FFF2-40B4-BE49-F238E27FC236}">
                <a16:creationId xmlns:a16="http://schemas.microsoft.com/office/drawing/2014/main" id="{F03FFB44-DECC-C278-E997-9D6825546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63AB877-9968-5AA0-E027-4F401B904512}"/>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282976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A0F84-9926-958E-7046-9DF774BDCD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6FE2E8-9901-F8BF-1DFF-58235B0811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626140B-F071-D79B-9464-DB69BD0D71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C3B41B-5D67-63C8-30D5-A726A266D6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79BE51-3C2A-1824-3259-5F41FC2395B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EDEC7D-0BBD-DD10-7255-06CC371E4B56}"/>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8" name="Footer Placeholder 7">
            <a:extLst>
              <a:ext uri="{FF2B5EF4-FFF2-40B4-BE49-F238E27FC236}">
                <a16:creationId xmlns:a16="http://schemas.microsoft.com/office/drawing/2014/main" id="{9EC83873-AE8F-19D5-05C5-1E2B6471D62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699E96-3029-08FB-8BA3-6BFCCC5698F6}"/>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3703825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6FD2-0468-257D-ED28-96C3D42786B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BF52A0-A652-532F-E819-217831DE97C8}"/>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4" name="Footer Placeholder 3">
            <a:extLst>
              <a:ext uri="{FF2B5EF4-FFF2-40B4-BE49-F238E27FC236}">
                <a16:creationId xmlns:a16="http://schemas.microsoft.com/office/drawing/2014/main" id="{73A5034D-01CA-8397-9BFB-237A750113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9BB6FC-8E00-0DCC-A76A-A420AB55CA8F}"/>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1216599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85173C-A097-3642-C33A-E38A3D38E80C}"/>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3" name="Footer Placeholder 2">
            <a:extLst>
              <a:ext uri="{FF2B5EF4-FFF2-40B4-BE49-F238E27FC236}">
                <a16:creationId xmlns:a16="http://schemas.microsoft.com/office/drawing/2014/main" id="{2F7B4DB8-F9C6-E23F-C189-A6D19543186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CDAD55-12FF-94C7-2434-CB77E9DF96FA}"/>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2277896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11C0C-E005-6D83-CF1F-65690AD564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62333A-DBBB-00EE-8655-D436A4011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11C1D6-CCDE-DF90-2847-E3ACA82CF3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F3A2F0-09ED-C483-0B70-50A89C539943}"/>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6" name="Footer Placeholder 5">
            <a:extLst>
              <a:ext uri="{FF2B5EF4-FFF2-40B4-BE49-F238E27FC236}">
                <a16:creationId xmlns:a16="http://schemas.microsoft.com/office/drawing/2014/main" id="{26F2445A-63AC-8C50-60BC-FD4DDB1ACD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1BEC91-1178-B726-60DF-FEC24022A013}"/>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2777925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0841-00F1-25C2-6D93-96FFC509E7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889F89-3582-52CF-197E-6F3486AF38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EB9E142-C6B6-803D-361B-A427BC3299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ED05A1-2975-DF86-37A9-CA5C7E7AD68E}"/>
              </a:ext>
            </a:extLst>
          </p:cNvPr>
          <p:cNvSpPr>
            <a:spLocks noGrp="1"/>
          </p:cNvSpPr>
          <p:nvPr>
            <p:ph type="dt" sz="half" idx="10"/>
          </p:nvPr>
        </p:nvSpPr>
        <p:spPr/>
        <p:txBody>
          <a:bodyPr/>
          <a:lstStyle/>
          <a:p>
            <a:fld id="{75D271F4-08B3-46A2-9897-2971C4656975}" type="datetimeFigureOut">
              <a:rPr lang="en-US" smtClean="0"/>
              <a:t>1/30/2025</a:t>
            </a:fld>
            <a:endParaRPr lang="en-US"/>
          </a:p>
        </p:txBody>
      </p:sp>
      <p:sp>
        <p:nvSpPr>
          <p:cNvPr id="6" name="Footer Placeholder 5">
            <a:extLst>
              <a:ext uri="{FF2B5EF4-FFF2-40B4-BE49-F238E27FC236}">
                <a16:creationId xmlns:a16="http://schemas.microsoft.com/office/drawing/2014/main" id="{5B1C1434-E32E-0144-0320-9BAA648B00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8257C-BF79-74C8-5715-C461E7952874}"/>
              </a:ext>
            </a:extLst>
          </p:cNvPr>
          <p:cNvSpPr>
            <a:spLocks noGrp="1"/>
          </p:cNvSpPr>
          <p:nvPr>
            <p:ph type="sldNum" sz="quarter" idx="12"/>
          </p:nvPr>
        </p:nvSpPr>
        <p:spPr/>
        <p:txBody>
          <a:bodyPr/>
          <a:lstStyle/>
          <a:p>
            <a:fld id="{94E5F9BB-DC65-4F02-B657-92E16BBD6654}" type="slidenum">
              <a:rPr lang="en-US" smtClean="0"/>
              <a:t>‹#›</a:t>
            </a:fld>
            <a:endParaRPr lang="en-US"/>
          </a:p>
        </p:txBody>
      </p:sp>
    </p:spTree>
    <p:extLst>
      <p:ext uri="{BB962C8B-B14F-4D97-AF65-F5344CB8AC3E}">
        <p14:creationId xmlns:p14="http://schemas.microsoft.com/office/powerpoint/2010/main" val="32260872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A14FC0-AF23-06BC-D9DE-D282668D1E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B59AA2-E374-88A6-8087-5D56DF62B7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CC6BD-962E-42E8-B258-480DE0912B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5D271F4-08B3-46A2-9897-2971C4656975}" type="datetimeFigureOut">
              <a:rPr lang="en-US" smtClean="0"/>
              <a:t>1/30/2025</a:t>
            </a:fld>
            <a:endParaRPr lang="en-US"/>
          </a:p>
        </p:txBody>
      </p:sp>
      <p:sp>
        <p:nvSpPr>
          <p:cNvPr id="5" name="Footer Placeholder 4">
            <a:extLst>
              <a:ext uri="{FF2B5EF4-FFF2-40B4-BE49-F238E27FC236}">
                <a16:creationId xmlns:a16="http://schemas.microsoft.com/office/drawing/2014/main" id="{8A5EC24C-6CED-6B93-F13C-B46FE2C158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5BC9D03-374E-06E5-EA63-D394018A3A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4E5F9BB-DC65-4F02-B657-92E16BBD6654}" type="slidenum">
              <a:rPr lang="en-US" smtClean="0"/>
              <a:t>‹#›</a:t>
            </a:fld>
            <a:endParaRPr lang="en-US"/>
          </a:p>
        </p:txBody>
      </p:sp>
    </p:spTree>
    <p:extLst>
      <p:ext uri="{BB962C8B-B14F-4D97-AF65-F5344CB8AC3E}">
        <p14:creationId xmlns:p14="http://schemas.microsoft.com/office/powerpoint/2010/main" val="468625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hyperlink" Target="https://dev.to/tal7aouy" TargetMode="External"/><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4" Type="http://schemas.openxmlformats.org/officeDocument/2006/relationships/hyperlink" Target="https://dev.to/tal7aou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hyperlink" Target="https://dev.to/tal7aouy" TargetMode="Externa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arxiv.org/pdf/2005.11401.pdf"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hyperlink" Target="https://dev.to/tal7aouy" TargetMode="Externa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dev.to/tal7aouy"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hyperlink" Target="https://arxiv.org/pdf/2005.11401.pdf"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rxiv.org/pdf/2005.11401.pdf" TargetMode="External"/><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pdf/2005.11401.pdf" TargetMode="Externa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pdf/2005.11401.pdf"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42.png"/><Relationship Id="rId5" Type="http://schemas.openxmlformats.org/officeDocument/2006/relationships/hyperlink" Target="https://github.com/marcelcastrobr/report-mAIstro/blob/main/report_examples/eu_regulation_analysis/ai_act_v3.1_gpt-4o.md" TargetMode="Externa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devblogit.com/understanding-artificial-intelligence-ai-hierarch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77BAFB-3BD3-41BB-9107-FAE224AE2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6823A9B-C188-42D4-847C-3AD928DB14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2784" y="253140"/>
            <a:ext cx="6184555" cy="6184555"/>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34B557F3-1A0C-4749-A6DB-EAC082DF3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24848" y="253140"/>
            <a:ext cx="6184555" cy="618455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solidFill>
            </a:endParaRPr>
          </a:p>
        </p:txBody>
      </p:sp>
      <p:sp>
        <p:nvSpPr>
          <p:cNvPr id="15" name="Oval 14">
            <a:extLst>
              <a:ext uri="{FF2B5EF4-FFF2-40B4-BE49-F238E27FC236}">
                <a16:creationId xmlns:a16="http://schemas.microsoft.com/office/drawing/2014/main" id="{55D55AA6-3751-494F-868A-DCEDC5CE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03723" y="136525"/>
            <a:ext cx="6184555" cy="6184555"/>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D811FCD5-5539-3C49-FAF2-99A7413C73E6}"/>
              </a:ext>
            </a:extLst>
          </p:cNvPr>
          <p:cNvSpPr>
            <a:spLocks noGrp="1"/>
          </p:cNvSpPr>
          <p:nvPr>
            <p:ph type="ctrTitle"/>
          </p:nvPr>
        </p:nvSpPr>
        <p:spPr>
          <a:xfrm>
            <a:off x="3581400" y="965580"/>
            <a:ext cx="5204489" cy="3160593"/>
          </a:xfrm>
        </p:spPr>
        <p:txBody>
          <a:bodyPr>
            <a:normAutofit/>
          </a:bodyPr>
          <a:lstStyle/>
          <a:p>
            <a:r>
              <a:rPr lang="en-GB" sz="5400" dirty="0">
                <a:solidFill>
                  <a:schemeClr val="bg1"/>
                </a:solidFill>
              </a:rPr>
              <a:t>Agents</a:t>
            </a:r>
            <a:br>
              <a:rPr lang="en-GB" sz="5400" dirty="0">
                <a:solidFill>
                  <a:schemeClr val="bg1"/>
                </a:solidFill>
              </a:rPr>
            </a:br>
            <a:endParaRPr lang="en-US" sz="5400" dirty="0">
              <a:solidFill>
                <a:schemeClr val="bg1"/>
              </a:solidFill>
            </a:endParaRPr>
          </a:p>
        </p:txBody>
      </p:sp>
      <p:sp>
        <p:nvSpPr>
          <p:cNvPr id="2" name="Subtitle 1">
            <a:extLst>
              <a:ext uri="{FF2B5EF4-FFF2-40B4-BE49-F238E27FC236}">
                <a16:creationId xmlns:a16="http://schemas.microsoft.com/office/drawing/2014/main" id="{B8DE8C39-279D-830A-22E3-0B847BAEF4A8}"/>
              </a:ext>
            </a:extLst>
          </p:cNvPr>
          <p:cNvSpPr>
            <a:spLocks noGrp="1"/>
          </p:cNvSpPr>
          <p:nvPr>
            <p:ph type="subTitle" idx="1"/>
          </p:nvPr>
        </p:nvSpPr>
        <p:spPr>
          <a:xfrm>
            <a:off x="3820817" y="4409960"/>
            <a:ext cx="4508641" cy="1116414"/>
          </a:xfrm>
        </p:spPr>
        <p:txBody>
          <a:bodyPr>
            <a:normAutofit/>
          </a:bodyPr>
          <a:lstStyle/>
          <a:p>
            <a:r>
              <a:rPr lang="nb-NO" sz="2000">
                <a:solidFill>
                  <a:schemeClr val="bg1"/>
                </a:solidFill>
              </a:rPr>
              <a:t>By marcelcastrobr</a:t>
            </a:r>
            <a:endParaRPr lang="en-US" sz="2000">
              <a:solidFill>
                <a:schemeClr val="bg1"/>
              </a:solidFill>
            </a:endParaRPr>
          </a:p>
        </p:txBody>
      </p:sp>
      <p:sp>
        <p:nvSpPr>
          <p:cNvPr id="1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 name="Graphic 212">
            <a:extLst>
              <a:ext uri="{FF2B5EF4-FFF2-40B4-BE49-F238E27FC236}">
                <a16:creationId xmlns:a16="http://schemas.microsoft.com/office/drawing/2014/main" id="{D82AB1B2-7970-42CF-8BF5-567C69E9F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56275" y="97597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nvGrpSpPr>
          <p:cNvPr id="21"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80947" y="1755501"/>
            <a:ext cx="1598829" cy="531293"/>
            <a:chOff x="2504802" y="1755501"/>
            <a:chExt cx="1598829" cy="531293"/>
          </a:xfrm>
          <a:solidFill>
            <a:schemeClr val="bg1"/>
          </a:solidFill>
        </p:grpSpPr>
        <p:sp>
          <p:nvSpPr>
            <p:cNvPr id="22" name="Freeform: Shape 21">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sp>
        <p:nvSpPr>
          <p:cNvPr id="25" name="Oval 24">
            <a:extLst>
              <a:ext uri="{FF2B5EF4-FFF2-40B4-BE49-F238E27FC236}">
                <a16:creationId xmlns:a16="http://schemas.microsoft.com/office/drawing/2014/main" id="{C10FB9CA-E7FA-462C-B537-F1224ED1AC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D8469AE7-A75B-4F37-850B-EF5974ABE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19820" y="4236107"/>
            <a:ext cx="510988" cy="51098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29" name="Graphic 4">
            <a:extLst>
              <a:ext uri="{FF2B5EF4-FFF2-40B4-BE49-F238E27FC236}">
                <a16:creationId xmlns:a16="http://schemas.microsoft.com/office/drawing/2014/main" id="{63301095-70B2-49AA-8DA9-A35629AD62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597506" y="4175798"/>
            <a:ext cx="1861486" cy="1861665"/>
            <a:chOff x="5734053" y="3067000"/>
            <a:chExt cx="724484" cy="724549"/>
          </a:xfrm>
          <a:solidFill>
            <a:schemeClr val="bg1"/>
          </a:solidFill>
        </p:grpSpPr>
        <p:sp>
          <p:nvSpPr>
            <p:cNvPr id="30" name="Freeform: Shape 29">
              <a:extLst>
                <a:ext uri="{FF2B5EF4-FFF2-40B4-BE49-F238E27FC236}">
                  <a16:creationId xmlns:a16="http://schemas.microsoft.com/office/drawing/2014/main" id="{D218E08C-0BEA-45C2-8C09-4141DDDA0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067000"/>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32F6090-14E0-44C6-B9FC-C91047BCDC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FDB9402B-335C-4892-9E7C-C400E95BE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7A4371D-4448-409A-93F3-0C92E3EB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780149CB-4B8F-4FD1-AC5E-25670C9EA0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2D49A1A-35B0-4620-9D1E-A782A0E97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AFF46F08-B1E4-44C1-BD4A-4191D6EAD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DB16610-3D81-4E5C-850D-5D1245C0D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2624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05501B2-83AC-4299-BE5A-8CA16B408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2624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07CF1B90-3B3A-403E-A94F-8B82945D07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56A1CBA9-4AC1-4C42-9429-3FF31DF282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21318D9B-FD39-402A-ADFA-0E6CC789A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3FB08F-B346-47C0-A7CD-1DE53E6C0D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12624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893AD6F2-6408-4A8E-9749-CB7388EF3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2624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15D9D2F-1568-4BE3-A54A-69F52492B0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185393"/>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9AB547A7-0D80-491F-98B4-C6B7CC4FC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7E2693CD-DAF5-4B26-9A2F-17673BF31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A96EEE12-952A-4693-B161-D7071D6010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F4228DCC-1611-4BDC-90AA-231F67EB1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A163C3C-D3DF-461F-B6A8-90C7C227D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185393"/>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4D021D29-2980-41C3-AB83-DA93C105B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18539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AC09C1FA-1A9D-49A7-9D73-8B777140A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244637"/>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B8D8CD4-7B9B-48A5-BC59-0CB859354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24463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24D0A27-A8B0-4020-9399-24127726E6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168E8EBA-9F8C-4650-B9BE-38A0A56BCF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6A460BB3-2605-4AA2-AE1D-B9FB61EBF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E2E38EE-DBBE-4CC1-9498-E7193E1B28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244637"/>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F191D5C-7D2A-4408-A8F2-389D2360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24463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08F7193B-B379-4921-9F17-1841D50611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03786"/>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4C5E53C-6003-4F74-B1CA-C7EA1E4993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CB97B2B1-1CF5-46A5-940D-AB8F57F590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783F4F1-D8CE-4453-B79B-AD976E272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06A7A4C9-F24F-4F00-A2FA-29E788A09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B694A32-59D6-46E3-8CE4-E4C485C2CB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03786"/>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983EBB4C-28FF-41C6-90D6-5F30FC0868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0707659D-8AE9-49B5-AB29-ECC099F49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363031"/>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5C987ECC-9573-46EA-9C4A-7C3CAE393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36302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4DAF6708-18C2-4082-B024-6CEA32AE01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2CBB5AE-39E2-4D9B-A834-64D31B003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4592DE98-77BF-4E8E-AEB4-1934207BAE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5AF5D9A0-BA94-4D2B-8479-26C55355B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363031"/>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2CAA6A8E-7ACF-4EF7-AAD6-734A009DCF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3630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3DD3695-F212-4BAD-BBB3-EC1F624740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22181"/>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AB1B3ECB-7594-4C5C-B62B-E686C0A89E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221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5EE54C3C-D9E5-4782-B8F6-058EB2D63E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EAE78EEE-DC43-44E1-AB47-ACB80F94B1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47D67EF-1141-4582-866E-FE02FB2360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99ECC931-60A1-4628-A34B-4B68DA3CC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422181"/>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A587D2BE-3417-44AE-BEEF-57F88CECB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FCEB2ED3-A08D-4286-B75D-893289F3F3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06700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7C7DB7BB-8173-4377-85B0-032B7BDAB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93EF69B4-3F48-4509-8BF8-926E23BC1D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067000"/>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C1A86650-1EF5-46E3-885D-96985105A8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EBBDE2-BD90-481F-A671-34E2186FB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DAF1CB-838D-4C5C-8FB7-76BF677FE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067000"/>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64573DA8-D2F3-4644-AC79-83843615C4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2624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1AB53B8-0D5C-44BD-A2A9-ABBF659E1F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29B7FA60-B453-4877-8D47-CA1209DF9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2624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A6D2414-BCCC-40E8-B990-47642EFE96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2624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F37C2B-B7E6-420D-AD39-3AE4A2FBE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2624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6417E45-D7FC-40B8-AD49-941B28D18C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2624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A8D1963-0C59-476C-AAFA-A7AF4FF50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18539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6BE777A9-EC29-46FC-AD21-AC7FD89B13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C63BA1CE-93FB-42C7-8381-765E50023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18539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F30F275-ADC8-4FD1-8B4B-673B37517B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DB20529C-F2DD-4607-8DEE-19A932968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18539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8029A9A-DFF9-49CE-8CEE-95A6695F3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185391"/>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822C2EC-B05D-4CE6-9D59-164769D0E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244634"/>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53A0760F-F576-4A97-94AF-8BBE590844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A76721C-646A-4910-AD1A-BE6B67767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244634"/>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065D4766-CAEC-4074-A9E2-6110A12389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F1A0AC6-319D-49D8-A4FB-17A70E8E89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24463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79502B48-2B92-45BF-B9AC-1102B38078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24463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6363AFA7-321F-431C-B2FD-ADCB4D24BD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0378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33EDDE1B-7379-4973-8CFD-F3C737104D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1F20B58A-2DB8-46B2-9E93-9C8C817DC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0378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A5A3EF12-3DA1-4505-A44B-1B96348873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5B08812B-9264-47E7-8EC8-1233869F6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037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2A29F226-A243-410B-BEE4-EBA9DD76F8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0378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9DF57348-F837-475C-A7AA-3C7210041E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363028"/>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1E41B89A-9A45-4947-ADB0-9400400498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C1F1525-32BC-46E1-84E6-C2BB88730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363028"/>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C73A8972-BA44-40C6-B045-83E78C4D4A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36302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C196E956-03D1-4F79-826A-A2F5E3DEF1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36302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ADA7B07B-EAC8-4FA5-B14F-3ABF8BA7A2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363029"/>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3C28672-FF9E-4FE0-AC47-2FDD26CD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87" y="342217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E347BAB3-EA9C-4ADD-AE5E-28F2E3C538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38" y="34221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21920C4-EE31-4F03-A0D5-A280D3F4B1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83" y="342217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EBB3D05-4C78-4F10-8D03-8909DBCFB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33" y="342217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C65F531-84E4-463F-8791-EB6EDFA63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79" y="34221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A63BB6A3-D482-43F2-9F5F-20E163CC44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9" y="34221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ABDCCD34-EB5D-4194-8A28-1424E98AE4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481330"/>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058544E-163D-4FFF-9A69-0B3A3F2D6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11041486-0577-4F0E-8DD5-5E20E26729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1D11099-C84E-43AC-9F20-92460E1708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E598FB87-8AFF-4C56-9E2C-776F4641E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701E761-16DE-4350-9718-DD81B37FB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481330"/>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52E747F-E415-4348-A11A-4CABCB64B5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C6472F13-E6DE-4469-9563-F478261B6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4057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5C72FE15-910B-4622-A14C-AFA2DFCC02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BAB8F759-DEFA-4D35-B76E-6D3034FB7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1BBCEBD-DCE2-4354-B878-49ABEC367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CBB3A18-0021-403F-8E24-8805829B4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FDF7AAC-1EC6-4409-90AB-DBB984883D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2" y="3540575"/>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B9999E8-7D25-4049-8328-685B556DC6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4057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77FC8A9-DEAE-424D-B460-12E0F3268D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5997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4F9C69A-0DCF-444A-B970-32B4120483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5997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BD94DDA-54FF-48EE-9DAC-C0EA6F91D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18A6989-0132-4CB7-BB68-EEBC4E0806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A1357332-D19F-4C2B-B474-21D5539B9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295C7590-8B80-428C-95A9-638B26542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5997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A0E8A31-7520-4726-9D96-43BA87407E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5997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9407EEE0-5D8E-4CCC-A91B-0CB523227C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3" y="365896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3799DFCC-868B-4257-B530-8E8D616CC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99" y="365896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F5EEB5-FE82-45A8-97C4-88460ABA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49"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D76E4C7-EB07-499D-9BC3-FF39C8B61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6EFDF8D-E5F7-4EB8-B8DA-3CC7E21D88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5"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2CA6506B-EACA-4FB2-81AB-E028F44786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0" y="365896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93E4771-2787-4901-93D8-7E90F3F479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65896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0EA31773-15F1-4605-8787-6891ABB21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5" y="3718118"/>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302C213-2CD5-4168-9534-111E6E81A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0" y="371811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B9B36C24-2336-41FD-BAC4-6CD69DFD5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0"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CA3AFAFE-D376-4A7B-928B-833531472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9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7C685A00-A4F7-4250-BAAA-70978DADE4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46"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52682F3-EDD5-4BDC-BB19-A4540873A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91" y="3718118"/>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2C5E1880-CFBA-4547-9C23-6D2C43304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42" y="371811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39AAF4F-2AAD-4A02-A7FA-FE28D5286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57" y="3777362"/>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5614144-9309-41ED-8E05-839A6EEFF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301"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24324D6F-A81D-45F2-BA36-C53F1AB0C6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53"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6B00668D-07BC-47CF-9D1E-F94EC7C56F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701"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BCF78A89-29F2-4973-8463-DF3C57EFB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54"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5BCB645-FB02-40FC-99A4-06CA3F1B28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102" y="377736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6115A3A-2FBE-4633-A426-37D05BC07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50" y="377736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EFD8D2F-B95A-4C0A-AE85-53171B29F5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481330"/>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DD4F397-1F35-4E06-8EC1-8F58C51912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031E5E0-C77D-49F7-ADF2-258D23052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481330"/>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F044DE9-FE64-4C30-8191-7E1547880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9B18BCEB-85ED-4077-ACB7-FEB2F6443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481330"/>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0C0927E-2CCF-4F8E-8A54-22B8A93C97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48132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D0C3350E-04F5-4FED-9991-4DD964E099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40578"/>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43D0338-A6C9-4866-8D0C-072664518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405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40EA171B-27E2-4100-9D5F-123CF6E7F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40584"/>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2FD540C-F3DF-40F5-B2BE-BBD113EF43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4058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7768D93-FAD4-4236-969B-B8EE8E88F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4058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F5E0490-21C2-4EF6-950D-38814F32C2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40588"/>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E981C9B-710F-4034-AE82-28B1B07245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59973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C62C2CC-DBAE-4877-8F55-02FE00AE81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8F57D8B-1988-441F-9DAE-A525DA5E9D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59973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715F028-3A13-4D5F-86C4-74C0AD81D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C6C9B50-47B3-44E7-B897-43D010A18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59973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3F602F0-702E-4D5F-A4FC-0E602C02B9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37" y="359973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9F379870-B34C-4DFC-9F0A-BDAB8C89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6589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641092AC-FED1-4D1D-B57C-0AC883CA95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46"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EA8A0B5E-5BB1-46AF-AC31-7D3756F3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1" y="36589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C519384-2192-432B-B768-64B4BC2D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2"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13C77A9D-44F0-4289-A611-D8AF81357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8" y="36589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A54AEDC-E418-4E02-A713-6CE30C0CDD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1" y="36589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4FECFE3-9F31-47B0-B17F-CF2A1CEE85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9" y="371813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68167DF4-8B16-419B-B7BA-2FD5FF6CC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A543D24F-44C0-4DDF-A30E-8C8407548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5" y="3718130"/>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63DEAE3C-3931-41EE-B4A1-F9385602BE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45" y="37181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B11945CD-32F6-4C09-82AF-551051231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92" y="3718128"/>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9109F44F-512F-4792-AED2-ECA80DDE16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40" y="37181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29B9E19B-BC56-46F2-BFFF-1688CEA55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95" y="3777375"/>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F573BDDE-4AED-43FB-B8D1-B5F3708931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50" y="3777375"/>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FFDA684-6DFF-4629-830E-6F2ACAB8C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96" y="3777375"/>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2E23250-6349-4726-AF61-08A57B3A2E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55" y="3777354"/>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8536AAE6-5497-4B0A-9C9F-4EAA1BB322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314" y="3777450"/>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2B72898-B9DE-4574-BB20-0C317954D4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76587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par>
                                <p:cTn id="8" presetID="10" presetClass="entr" presetSubtype="0" fill="hold" grpId="0" nodeType="withEffect">
                                  <p:stCondLst>
                                    <p:cond delay="1000"/>
                                  </p:stCondLst>
                                  <p:iterate type="wd">
                                    <p:tmPct val="15000"/>
                                  </p:iterate>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4D3D73-4F3F-7784-723A-DD44CFCAFACC}"/>
              </a:ext>
            </a:extLst>
          </p:cNvPr>
          <p:cNvSpPr>
            <a:spLocks noGrp="1"/>
          </p:cNvSpPr>
          <p:nvPr>
            <p:ph type="title" idx="4294967295"/>
          </p:nvPr>
        </p:nvSpPr>
        <p:spPr>
          <a:xfrm>
            <a:off x="775898" y="2689000"/>
            <a:ext cx="8770938" cy="1311128"/>
          </a:xfrm>
        </p:spPr>
        <p:txBody>
          <a:bodyPr/>
          <a:lstStyle/>
          <a:p>
            <a:r>
              <a:rPr lang="en-US" sz="4400" dirty="0"/>
              <a:t>AI Evolution: </a:t>
            </a:r>
            <a:br>
              <a:rPr lang="en-US" sz="4400" dirty="0"/>
            </a:br>
            <a:r>
              <a:rPr lang="en-US" sz="4400" dirty="0"/>
              <a:t>from Assistants to Agents</a:t>
            </a:r>
          </a:p>
        </p:txBody>
      </p:sp>
      <p:sp>
        <p:nvSpPr>
          <p:cNvPr id="2" name="Slide Number Placeholder 2">
            <a:extLst>
              <a:ext uri="{FF2B5EF4-FFF2-40B4-BE49-F238E27FC236}">
                <a16:creationId xmlns:a16="http://schemas.microsoft.com/office/drawing/2014/main" id="{EE7C5C6E-9724-8F01-3B90-E7E69BD3736D}"/>
              </a:ext>
            </a:extLst>
          </p:cNvPr>
          <p:cNvSpPr txBox="1">
            <a:spLocks/>
          </p:cNvSpPr>
          <p:nvPr/>
        </p:nvSpPr>
        <p:spPr>
          <a:xfrm>
            <a:off x="8929200" y="6289500"/>
            <a:ext cx="2743200" cy="365125"/>
          </a:xfrm>
          <a:prstGeom prst="rect">
            <a:avLst/>
          </a:prstGeom>
        </p:spPr>
        <p:txBody>
          <a:bodyPr vert="horz" lIns="121920" tIns="60960" rIns="121920" bIns="60960" rtlCol="0" anchor="ctr"/>
          <a:lstStyle>
            <a:defPPr>
              <a:defRPr lang="en-US"/>
            </a:defPPr>
            <a:lvl1pPr marL="0" algn="r" defTabSz="685800" rtl="0" eaLnBrk="1" latinLnBrk="0" hangingPunct="1">
              <a:defRPr sz="675" b="0" i="0" kern="1200">
                <a:solidFill>
                  <a:schemeClr val="tx1">
                    <a:tint val="75000"/>
                  </a:schemeClr>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914377" rtl="0" eaLnBrk="1" fontAlgn="auto" latinLnBrk="0" hangingPunct="1">
              <a:lnSpc>
                <a:spcPct val="100000"/>
              </a:lnSpc>
              <a:spcBef>
                <a:spcPts val="0"/>
              </a:spcBef>
              <a:spcAft>
                <a:spcPts val="0"/>
              </a:spcAft>
              <a:buClrTx/>
              <a:buSzTx/>
              <a:buFontTx/>
              <a:buNone/>
              <a:tabLst/>
              <a:defRPr/>
            </a:pPr>
            <a:fld id="{EB4B8DE2-A4E8-46E4-8BBF-D75455EFF32C}" type="slidenum">
              <a:rPr kumimoji="0" lang="en-US" sz="900" b="0" i="0" u="none" strike="noStrike" kern="1200" cap="none" spc="0" normalizeH="0" baseline="0" noProof="0">
                <a:ln>
                  <a:noFill/>
                </a:ln>
                <a:solidFill>
                  <a:prstClr val="white">
                    <a:tint val="75000"/>
                  </a:prstClr>
                </a:solidFill>
                <a:effectLst/>
                <a:uLnTx/>
                <a:uFillTx/>
                <a:latin typeface="Amazon Ember Display"/>
                <a:ea typeface="Amazon Ember Display" panose="020F0603020204020204" pitchFamily="34" charset="0"/>
                <a:cs typeface="Amazon Ember Display" panose="020F0603020204020204" pitchFamily="34" charset="0"/>
              </a:rPr>
              <a:pPr marL="0" marR="0" lvl="0" indent="0" algn="r" defTabSz="914377" rtl="0" eaLnBrk="1" fontAlgn="auto" latinLnBrk="0" hangingPunct="1">
                <a:lnSpc>
                  <a:spcPct val="100000"/>
                </a:lnSpc>
                <a:spcBef>
                  <a:spcPts val="0"/>
                </a:spcBef>
                <a:spcAft>
                  <a:spcPts val="0"/>
                </a:spcAft>
                <a:buClrTx/>
                <a:buSzTx/>
                <a:buFontTx/>
                <a:buNone/>
                <a:tabLst/>
                <a:defRPr/>
              </a:pPr>
              <a:t>10</a:t>
            </a:fld>
            <a:endParaRPr kumimoji="0" lang="en-US" sz="900" b="0" i="0" u="none" strike="noStrike" kern="1200" cap="none" spc="0" normalizeH="0" baseline="0" noProof="0" dirty="0">
              <a:ln>
                <a:noFill/>
              </a:ln>
              <a:solidFill>
                <a:prstClr val="white">
                  <a:tint val="75000"/>
                </a:prstClr>
              </a:solidFill>
              <a:effectLst/>
              <a:uLnTx/>
              <a:uFillTx/>
              <a:latin typeface="Amazon Ember Display"/>
              <a:ea typeface="Amazon Ember Display" panose="020F0603020204020204" pitchFamily="34" charset="0"/>
              <a:cs typeface="Amazon Ember Display" panose="020F0603020204020204" pitchFamily="34" charset="0"/>
            </a:endParaRPr>
          </a:p>
        </p:txBody>
      </p:sp>
      <p:pic>
        <p:nvPicPr>
          <p:cNvPr id="6" name="Picture 5" descr="AI Evolution Assistants Agents">
            <a:extLst>
              <a:ext uri="{FF2B5EF4-FFF2-40B4-BE49-F238E27FC236}">
                <a16:creationId xmlns:a16="http://schemas.microsoft.com/office/drawing/2014/main" id="{399A32B3-EF68-43DC-DF6D-81555BC25A18}"/>
              </a:ext>
            </a:extLst>
          </p:cNvPr>
          <p:cNvPicPr>
            <a:picLocks noChangeAspect="1"/>
          </p:cNvPicPr>
          <p:nvPr/>
        </p:nvPicPr>
        <p:blipFill>
          <a:blip r:embed="rId3"/>
          <a:stretch>
            <a:fillRect/>
          </a:stretch>
        </p:blipFill>
        <p:spPr>
          <a:xfrm>
            <a:off x="7608807" y="1554384"/>
            <a:ext cx="3876058" cy="3876058"/>
          </a:xfrm>
          <a:prstGeom prst="rect">
            <a:avLst/>
          </a:prstGeom>
        </p:spPr>
      </p:pic>
    </p:spTree>
    <p:extLst>
      <p:ext uri="{BB962C8B-B14F-4D97-AF65-F5344CB8AC3E}">
        <p14:creationId xmlns:p14="http://schemas.microsoft.com/office/powerpoint/2010/main" val="2511186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42" presetClass="path" presetSubtype="0" decel="100000" fill="hold" grpId="1" nodeType="withEffect">
                                  <p:stCondLst>
                                    <p:cond delay="0"/>
                                  </p:stCondLst>
                                  <p:iterate type="wd">
                                    <p:tmPct val="10000"/>
                                  </p:iterate>
                                  <p:childTnLst>
                                    <p:animMotion origin="layout" path="M -0.01719 -0.00023 L 2.70833E-6 -1.48148E-6 " pathEditMode="relative" rAng="0" ptsTypes="AA">
                                      <p:cBhvr>
                                        <p:cTn id="9" dur="750" fill="hold"/>
                                        <p:tgtEl>
                                          <p:spTgt spid="3"/>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E9843E-E137-B353-FBC5-738997795FB5}"/>
              </a:ext>
            </a:extLst>
          </p:cNvPr>
          <p:cNvSpPr>
            <a:spLocks noGrp="1"/>
          </p:cNvSpPr>
          <p:nvPr>
            <p:ph type="title"/>
          </p:nvPr>
        </p:nvSpPr>
        <p:spPr/>
        <p:txBody>
          <a:bodyPr/>
          <a:lstStyle/>
          <a:p>
            <a:r>
              <a:rPr lang="en-US" dirty="0"/>
              <a:t>AI Evolution: from Assistants to Agents</a:t>
            </a:r>
          </a:p>
        </p:txBody>
      </p:sp>
      <p:sp>
        <p:nvSpPr>
          <p:cNvPr id="6" name="Subtitle 5">
            <a:extLst>
              <a:ext uri="{FF2B5EF4-FFF2-40B4-BE49-F238E27FC236}">
                <a16:creationId xmlns:a16="http://schemas.microsoft.com/office/drawing/2014/main" id="{B6EEF341-CDF1-B3B5-8211-A521E651106A}"/>
              </a:ext>
            </a:extLst>
          </p:cNvPr>
          <p:cNvSpPr>
            <a:spLocks noGrp="1"/>
          </p:cNvSpPr>
          <p:nvPr>
            <p:ph type="subTitle" sz="quarter" idx="13"/>
          </p:nvPr>
        </p:nvSpPr>
        <p:spPr/>
        <p:txBody>
          <a:bodyPr/>
          <a:lstStyle/>
          <a:p>
            <a:endParaRPr lang="en-US" dirty="0"/>
          </a:p>
        </p:txBody>
      </p:sp>
      <p:pic>
        <p:nvPicPr>
          <p:cNvPr id="1026" name="Picture 2">
            <a:extLst>
              <a:ext uri="{FF2B5EF4-FFF2-40B4-BE49-F238E27FC236}">
                <a16:creationId xmlns:a16="http://schemas.microsoft.com/office/drawing/2014/main" id="{3058E4F6-263F-F258-6199-F81138067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83" y="1653037"/>
            <a:ext cx="952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7B6F6AC-9692-58B3-46B8-0B738B4345C8}"/>
              </a:ext>
            </a:extLst>
          </p:cNvPr>
          <p:cNvSpPr/>
          <p:nvPr/>
        </p:nvSpPr>
        <p:spPr>
          <a:xfrm>
            <a:off x="3597215" y="1467726"/>
            <a:ext cx="7401464" cy="4242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F8243CF-B8F8-05D3-65E5-FFD2633A7A92}"/>
              </a:ext>
            </a:extLst>
          </p:cNvPr>
          <p:cNvSpPr txBox="1"/>
          <p:nvPr/>
        </p:nvSpPr>
        <p:spPr>
          <a:xfrm>
            <a:off x="342901" y="6086011"/>
            <a:ext cx="6103188" cy="230832"/>
          </a:xfrm>
          <a:prstGeom prst="rect">
            <a:avLst/>
          </a:prstGeom>
          <a:noFill/>
        </p:spPr>
        <p:txBody>
          <a:bodyPr wrap="square">
            <a:spAutoFit/>
          </a:bodyPr>
          <a:lstStyle/>
          <a:p>
            <a:r>
              <a:rPr lang="en-US" i="0" u="none" strike="noStrike" dirty="0">
                <a:effectLst/>
                <a:latin typeface="-apple-system"/>
                <a:hlinkClick r:id="rId3"/>
              </a:rPr>
              <a:t>Picture by </a:t>
            </a:r>
            <a:r>
              <a:rPr lang="en-US" i="0" u="none" strike="noStrike" dirty="0" err="1">
                <a:effectLst/>
                <a:latin typeface="-apple-system"/>
                <a:hlinkClick r:id="rId3"/>
              </a:rPr>
              <a:t>Mhammed</a:t>
            </a:r>
            <a:r>
              <a:rPr lang="en-US" i="0" u="none" strike="noStrike" dirty="0">
                <a:effectLst/>
                <a:latin typeface="-apple-system"/>
                <a:hlinkClick r:id="rId3"/>
              </a:rPr>
              <a:t> </a:t>
            </a:r>
            <a:r>
              <a:rPr lang="en-US" i="0" u="none" strike="noStrike" dirty="0" err="1">
                <a:effectLst/>
                <a:latin typeface="-apple-system"/>
                <a:hlinkClick r:id="rId3"/>
              </a:rPr>
              <a:t>Talhaouy</a:t>
            </a:r>
            <a:endParaRPr lang="en-US" dirty="0"/>
          </a:p>
        </p:txBody>
      </p:sp>
    </p:spTree>
    <p:extLst>
      <p:ext uri="{BB962C8B-B14F-4D97-AF65-F5344CB8AC3E}">
        <p14:creationId xmlns:p14="http://schemas.microsoft.com/office/powerpoint/2010/main" val="2247898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3B092-6EC4-56D3-0884-9178E55ED4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31D038-440A-E944-7E77-EFC155ACBD28}"/>
              </a:ext>
            </a:extLst>
          </p:cNvPr>
          <p:cNvSpPr>
            <a:spLocks noGrp="1"/>
          </p:cNvSpPr>
          <p:nvPr>
            <p:ph type="title"/>
          </p:nvPr>
        </p:nvSpPr>
        <p:spPr/>
        <p:txBody>
          <a:bodyPr/>
          <a:lstStyle/>
          <a:p>
            <a:r>
              <a:rPr lang="en-US" dirty="0"/>
              <a:t>AI Evolution: from Assistants to Agents</a:t>
            </a:r>
          </a:p>
        </p:txBody>
      </p:sp>
      <p:sp>
        <p:nvSpPr>
          <p:cNvPr id="6" name="Subtitle 5">
            <a:extLst>
              <a:ext uri="{FF2B5EF4-FFF2-40B4-BE49-F238E27FC236}">
                <a16:creationId xmlns:a16="http://schemas.microsoft.com/office/drawing/2014/main" id="{E80DD2A6-1EA4-EB5A-4C8A-43A91EA74587}"/>
              </a:ext>
            </a:extLst>
          </p:cNvPr>
          <p:cNvSpPr>
            <a:spLocks noGrp="1"/>
          </p:cNvSpPr>
          <p:nvPr>
            <p:ph type="subTitle" sz="quarter" idx="13"/>
          </p:nvPr>
        </p:nvSpPr>
        <p:spPr/>
        <p:txBody>
          <a:bodyPr/>
          <a:lstStyle/>
          <a:p>
            <a:endParaRPr lang="en-US"/>
          </a:p>
        </p:txBody>
      </p:sp>
      <p:pic>
        <p:nvPicPr>
          <p:cNvPr id="1026" name="Picture 2">
            <a:extLst>
              <a:ext uri="{FF2B5EF4-FFF2-40B4-BE49-F238E27FC236}">
                <a16:creationId xmlns:a16="http://schemas.microsoft.com/office/drawing/2014/main" id="{D8C8F453-182A-B798-ABDB-4F0517C2DB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83" y="1653037"/>
            <a:ext cx="952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26A8774-A5AF-2175-D79E-CF6B1B3B29CA}"/>
              </a:ext>
            </a:extLst>
          </p:cNvPr>
          <p:cNvSpPr/>
          <p:nvPr/>
        </p:nvSpPr>
        <p:spPr>
          <a:xfrm>
            <a:off x="3597215" y="1467726"/>
            <a:ext cx="7401464" cy="4242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B61CFD1-079A-D22D-AFE3-6FEA1FB5A843}"/>
              </a:ext>
            </a:extLst>
          </p:cNvPr>
          <p:cNvPicPr>
            <a:picLocks noChangeAspect="1"/>
          </p:cNvPicPr>
          <p:nvPr/>
        </p:nvPicPr>
        <p:blipFill>
          <a:blip r:embed="rId3"/>
          <a:stretch>
            <a:fillRect/>
          </a:stretch>
        </p:blipFill>
        <p:spPr>
          <a:xfrm>
            <a:off x="5745663" y="1560339"/>
            <a:ext cx="4411532" cy="43908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a:extLst>
              <a:ext uri="{FF2B5EF4-FFF2-40B4-BE49-F238E27FC236}">
                <a16:creationId xmlns:a16="http://schemas.microsoft.com/office/drawing/2014/main" id="{ADCA1491-772A-4F62-9A5A-F176EF8999B8}"/>
              </a:ext>
            </a:extLst>
          </p:cNvPr>
          <p:cNvSpPr txBox="1"/>
          <p:nvPr/>
        </p:nvSpPr>
        <p:spPr>
          <a:xfrm>
            <a:off x="342901" y="6086011"/>
            <a:ext cx="6103188" cy="230832"/>
          </a:xfrm>
          <a:prstGeom prst="rect">
            <a:avLst/>
          </a:prstGeom>
          <a:noFill/>
        </p:spPr>
        <p:txBody>
          <a:bodyPr wrap="square">
            <a:spAutoFit/>
          </a:bodyPr>
          <a:lstStyle/>
          <a:p>
            <a:r>
              <a:rPr lang="en-US" i="0" u="none" strike="noStrike" dirty="0">
                <a:effectLst/>
                <a:latin typeface="-apple-system"/>
                <a:hlinkClick r:id="rId4"/>
              </a:rPr>
              <a:t>Picture by </a:t>
            </a:r>
            <a:r>
              <a:rPr lang="en-US" i="0" u="none" strike="noStrike" dirty="0" err="1">
                <a:effectLst/>
                <a:latin typeface="-apple-system"/>
                <a:hlinkClick r:id="rId4"/>
              </a:rPr>
              <a:t>Mhammed</a:t>
            </a:r>
            <a:r>
              <a:rPr lang="en-US" i="0" u="none" strike="noStrike" dirty="0">
                <a:effectLst/>
                <a:latin typeface="-apple-system"/>
                <a:hlinkClick r:id="rId4"/>
              </a:rPr>
              <a:t> </a:t>
            </a:r>
            <a:r>
              <a:rPr lang="en-US" i="0" u="none" strike="noStrike" dirty="0" err="1">
                <a:effectLst/>
                <a:latin typeface="-apple-system"/>
                <a:hlinkClick r:id="rId4"/>
              </a:rPr>
              <a:t>Talhaouy</a:t>
            </a:r>
            <a:endParaRPr lang="en-US" dirty="0"/>
          </a:p>
        </p:txBody>
      </p:sp>
    </p:spTree>
    <p:extLst>
      <p:ext uri="{BB962C8B-B14F-4D97-AF65-F5344CB8AC3E}">
        <p14:creationId xmlns:p14="http://schemas.microsoft.com/office/powerpoint/2010/main" val="1082683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AB03-5C2F-2DD1-AE53-62B8828CD0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483B70-D6E4-E3FC-5E0E-6E8A6CD02357}"/>
              </a:ext>
            </a:extLst>
          </p:cNvPr>
          <p:cNvSpPr>
            <a:spLocks noGrp="1"/>
          </p:cNvSpPr>
          <p:nvPr>
            <p:ph type="title"/>
          </p:nvPr>
        </p:nvSpPr>
        <p:spPr/>
        <p:txBody>
          <a:bodyPr/>
          <a:lstStyle/>
          <a:p>
            <a:r>
              <a:rPr lang="en-US" dirty="0"/>
              <a:t>AI Evolution: from Assistants to Agents</a:t>
            </a:r>
          </a:p>
        </p:txBody>
      </p:sp>
      <p:sp>
        <p:nvSpPr>
          <p:cNvPr id="6" name="Subtitle 5">
            <a:extLst>
              <a:ext uri="{FF2B5EF4-FFF2-40B4-BE49-F238E27FC236}">
                <a16:creationId xmlns:a16="http://schemas.microsoft.com/office/drawing/2014/main" id="{D63D312B-40EF-F418-84F4-D27B3945B798}"/>
              </a:ext>
            </a:extLst>
          </p:cNvPr>
          <p:cNvSpPr>
            <a:spLocks noGrp="1"/>
          </p:cNvSpPr>
          <p:nvPr>
            <p:ph type="subTitle" sz="quarter" idx="13"/>
          </p:nvPr>
        </p:nvSpPr>
        <p:spPr/>
        <p:txBody>
          <a:bodyPr/>
          <a:lstStyle/>
          <a:p>
            <a:endParaRPr lang="en-US"/>
          </a:p>
        </p:txBody>
      </p:sp>
      <p:pic>
        <p:nvPicPr>
          <p:cNvPr id="1026" name="Picture 2">
            <a:extLst>
              <a:ext uri="{FF2B5EF4-FFF2-40B4-BE49-F238E27FC236}">
                <a16:creationId xmlns:a16="http://schemas.microsoft.com/office/drawing/2014/main" id="{BEC1520C-EF06-5659-D26A-EEE84C83DD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83" y="1653037"/>
            <a:ext cx="952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E7D3CC21-8EF4-BF12-75B2-10E026739DE3}"/>
              </a:ext>
            </a:extLst>
          </p:cNvPr>
          <p:cNvSpPr/>
          <p:nvPr/>
        </p:nvSpPr>
        <p:spPr>
          <a:xfrm>
            <a:off x="6478437" y="1467726"/>
            <a:ext cx="4520241" cy="4242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606BB7E-0FFF-B9F8-862A-FA7E239ACA44}"/>
              </a:ext>
            </a:extLst>
          </p:cNvPr>
          <p:cNvPicPr>
            <a:picLocks noChangeAspect="1"/>
          </p:cNvPicPr>
          <p:nvPr/>
        </p:nvPicPr>
        <p:blipFill>
          <a:blip r:embed="rId4"/>
          <a:stretch>
            <a:fillRect/>
          </a:stretch>
        </p:blipFill>
        <p:spPr>
          <a:xfrm>
            <a:off x="7045841" y="2199937"/>
            <a:ext cx="4809984" cy="3058605"/>
          </a:xfrm>
          <a:prstGeom prst="rect">
            <a:avLst/>
          </a:prstGeom>
        </p:spPr>
      </p:pic>
      <p:sp>
        <p:nvSpPr>
          <p:cNvPr id="10" name="TextBox 9">
            <a:extLst>
              <a:ext uri="{FF2B5EF4-FFF2-40B4-BE49-F238E27FC236}">
                <a16:creationId xmlns:a16="http://schemas.microsoft.com/office/drawing/2014/main" id="{7A4013DD-51EB-8AA1-50B0-577F2D0476EB}"/>
              </a:ext>
            </a:extLst>
          </p:cNvPr>
          <p:cNvSpPr txBox="1"/>
          <p:nvPr/>
        </p:nvSpPr>
        <p:spPr>
          <a:xfrm>
            <a:off x="342901" y="6086011"/>
            <a:ext cx="6103188" cy="230832"/>
          </a:xfrm>
          <a:prstGeom prst="rect">
            <a:avLst/>
          </a:prstGeom>
          <a:noFill/>
        </p:spPr>
        <p:txBody>
          <a:bodyPr wrap="square">
            <a:spAutoFit/>
          </a:bodyPr>
          <a:lstStyle/>
          <a:p>
            <a:r>
              <a:rPr lang="en-US" i="0" u="none" strike="noStrike" dirty="0">
                <a:effectLst/>
                <a:latin typeface="-apple-system"/>
                <a:hlinkClick r:id="rId5"/>
              </a:rPr>
              <a:t>Picture by </a:t>
            </a:r>
            <a:r>
              <a:rPr lang="en-US" i="0" u="none" strike="noStrike" dirty="0" err="1">
                <a:effectLst/>
                <a:latin typeface="-apple-system"/>
                <a:hlinkClick r:id="rId5"/>
              </a:rPr>
              <a:t>Mhammed</a:t>
            </a:r>
            <a:r>
              <a:rPr lang="en-US" i="0" u="none" strike="noStrike" dirty="0">
                <a:effectLst/>
                <a:latin typeface="-apple-system"/>
                <a:hlinkClick r:id="rId5"/>
              </a:rPr>
              <a:t> </a:t>
            </a:r>
            <a:r>
              <a:rPr lang="en-US" i="0" u="none" strike="noStrike" dirty="0" err="1">
                <a:effectLst/>
                <a:latin typeface="-apple-system"/>
                <a:hlinkClick r:id="rId5"/>
              </a:rPr>
              <a:t>Talhaouy</a:t>
            </a:r>
            <a:endParaRPr lang="en-US" dirty="0"/>
          </a:p>
        </p:txBody>
      </p:sp>
    </p:spTree>
    <p:extLst>
      <p:ext uri="{BB962C8B-B14F-4D97-AF65-F5344CB8AC3E}">
        <p14:creationId xmlns:p14="http://schemas.microsoft.com/office/powerpoint/2010/main" val="413238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DE8561-1B90-A494-50F7-AE480EBFC7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45D7C3-148B-1C9E-BBBB-1DD03D4D4E66}"/>
              </a:ext>
            </a:extLst>
          </p:cNvPr>
          <p:cNvSpPr>
            <a:spLocks noGrp="1"/>
          </p:cNvSpPr>
          <p:nvPr>
            <p:ph type="title"/>
          </p:nvPr>
        </p:nvSpPr>
        <p:spPr/>
        <p:txBody>
          <a:bodyPr/>
          <a:lstStyle/>
          <a:p>
            <a:r>
              <a:rPr lang="en-US" dirty="0">
                <a:solidFill>
                  <a:schemeClr val="tx1"/>
                </a:solidFill>
              </a:rPr>
              <a:t>Retrieval-Augmented Generation (RAG) – High-level</a:t>
            </a:r>
          </a:p>
        </p:txBody>
      </p:sp>
      <p:grpSp>
        <p:nvGrpSpPr>
          <p:cNvPr id="31" name="Group 30">
            <a:extLst>
              <a:ext uri="{FF2B5EF4-FFF2-40B4-BE49-F238E27FC236}">
                <a16:creationId xmlns:a16="http://schemas.microsoft.com/office/drawing/2014/main" id="{BB170C68-91BF-079D-D6CA-221BA429DB5C}"/>
              </a:ext>
            </a:extLst>
          </p:cNvPr>
          <p:cNvGrpSpPr/>
          <p:nvPr/>
        </p:nvGrpSpPr>
        <p:grpSpPr>
          <a:xfrm>
            <a:off x="7267724" y="1756532"/>
            <a:ext cx="4567017" cy="3882705"/>
            <a:chOff x="7168481" y="1480180"/>
            <a:chExt cx="3690347" cy="3882705"/>
          </a:xfrm>
        </p:grpSpPr>
        <p:sp>
          <p:nvSpPr>
            <p:cNvPr id="27" name="TextBox 26">
              <a:extLst>
                <a:ext uri="{FF2B5EF4-FFF2-40B4-BE49-F238E27FC236}">
                  <a16:creationId xmlns:a16="http://schemas.microsoft.com/office/drawing/2014/main" id="{E21E7CC2-E2E5-3A85-E859-A330A2BE686C}"/>
                </a:ext>
              </a:extLst>
            </p:cNvPr>
            <p:cNvSpPr txBox="1"/>
            <p:nvPr/>
          </p:nvSpPr>
          <p:spPr>
            <a:xfrm>
              <a:off x="7228157" y="1577233"/>
              <a:ext cx="3630671" cy="3785652"/>
            </a:xfrm>
            <a:prstGeom prst="rect">
              <a:avLst/>
            </a:prstGeom>
            <a:noFill/>
          </p:spPr>
          <p:txBody>
            <a:bodyPr wrap="square" lIns="0" rIns="0" rtlCol="0">
              <a:spAutoFit/>
            </a:bodyPr>
            <a:lstStyle/>
            <a:p>
              <a:endParaRPr lang="en-US" sz="2400" b="1" i="0" dirty="0">
                <a:effectLst/>
                <a:latin typeface="+mj-lt"/>
              </a:endParaRPr>
            </a:p>
            <a:p>
              <a:pPr marL="285750" indent="-285750">
                <a:buFont typeface="Arial" panose="020B0604020202020204" pitchFamily="34" charset="0"/>
                <a:buChar char="•"/>
              </a:pPr>
              <a:r>
                <a:rPr lang="en-US" sz="2400" i="0" dirty="0">
                  <a:effectLst/>
                  <a:latin typeface="+mj-lt"/>
                </a:rPr>
                <a:t>Overcome knowledge cut-off</a:t>
              </a:r>
            </a:p>
            <a:p>
              <a:pPr marL="285750" indent="-285750">
                <a:buFont typeface="Arial" panose="020B0604020202020204" pitchFamily="34" charset="0"/>
                <a:buChar char="•"/>
              </a:pPr>
              <a:endParaRPr lang="en-US" sz="2400" i="0" dirty="0">
                <a:effectLst/>
                <a:latin typeface="+mj-lt"/>
              </a:endParaRPr>
            </a:p>
            <a:p>
              <a:pPr marL="285750" indent="-285750">
                <a:buFont typeface="Arial" panose="020B0604020202020204" pitchFamily="34" charset="0"/>
                <a:buChar char="•"/>
              </a:pPr>
              <a:r>
                <a:rPr lang="en-US" sz="2400" i="0" dirty="0">
                  <a:effectLst/>
                  <a:latin typeface="+mj-lt"/>
                </a:rPr>
                <a:t>Enhanced Contextual Understanding</a:t>
              </a:r>
            </a:p>
            <a:p>
              <a:pPr marL="285750" indent="-285750">
                <a:buFont typeface="Arial" panose="020B0604020202020204" pitchFamily="34" charset="0"/>
                <a:buChar char="•"/>
              </a:pPr>
              <a:endParaRPr lang="en-US" sz="2400" i="0" dirty="0">
                <a:effectLst/>
                <a:latin typeface="+mj-lt"/>
              </a:endParaRPr>
            </a:p>
            <a:p>
              <a:pPr marL="285750" indent="-285750">
                <a:buFont typeface="Arial" panose="020B0604020202020204" pitchFamily="34" charset="0"/>
                <a:buChar char="•"/>
              </a:pPr>
              <a:r>
                <a:rPr lang="en-US" sz="2400" i="0" dirty="0">
                  <a:effectLst/>
                  <a:latin typeface="+mj-lt"/>
                </a:rPr>
                <a:t>Domain Adaptability</a:t>
              </a:r>
            </a:p>
            <a:p>
              <a:pPr marL="285750" indent="-285750">
                <a:buFont typeface="Arial" panose="020B0604020202020204" pitchFamily="34" charset="0"/>
                <a:buChar char="•"/>
              </a:pPr>
              <a:endParaRPr lang="en-US" sz="2400" i="0" dirty="0">
                <a:effectLst/>
                <a:latin typeface="+mj-lt"/>
              </a:endParaRPr>
            </a:p>
            <a:p>
              <a:pPr marL="285750" indent="-285750">
                <a:buFont typeface="Arial" panose="020B0604020202020204" pitchFamily="34" charset="0"/>
                <a:buChar char="•"/>
              </a:pPr>
              <a:r>
                <a:rPr lang="en-US" sz="2400" i="0" dirty="0">
                  <a:effectLst/>
                  <a:latin typeface="+mj-lt"/>
                </a:rPr>
                <a:t>Improved Factuality (Less Hallucinations)</a:t>
              </a:r>
            </a:p>
          </p:txBody>
        </p:sp>
        <p:sp>
          <p:nvSpPr>
            <p:cNvPr id="28" name="TextBox 27">
              <a:extLst>
                <a:ext uri="{FF2B5EF4-FFF2-40B4-BE49-F238E27FC236}">
                  <a16:creationId xmlns:a16="http://schemas.microsoft.com/office/drawing/2014/main" id="{67404424-10C3-B7AD-E762-3BC40FA53ACA}"/>
                </a:ext>
              </a:extLst>
            </p:cNvPr>
            <p:cNvSpPr txBox="1"/>
            <p:nvPr/>
          </p:nvSpPr>
          <p:spPr>
            <a:xfrm>
              <a:off x="7168481" y="1480180"/>
              <a:ext cx="1031470" cy="461665"/>
            </a:xfrm>
            <a:prstGeom prst="rect">
              <a:avLst/>
            </a:prstGeom>
            <a:noFill/>
          </p:spPr>
          <p:txBody>
            <a:bodyPr wrap="none" lIns="0" rIns="0" rtlCol="0">
              <a:spAutoFit/>
            </a:bodyPr>
            <a:lstStyle/>
            <a:p>
              <a:pPr algn="ctr"/>
              <a:r>
                <a:rPr lang="en-US" sz="2400" b="1" dirty="0">
                  <a:latin typeface="+mj-lt"/>
                </a:rPr>
                <a:t>Why RAG?</a:t>
              </a:r>
            </a:p>
          </p:txBody>
        </p:sp>
      </p:grpSp>
      <p:sp>
        <p:nvSpPr>
          <p:cNvPr id="7" name="TextBox 6">
            <a:hlinkClick r:id="rId3"/>
            <a:extLst>
              <a:ext uri="{FF2B5EF4-FFF2-40B4-BE49-F238E27FC236}">
                <a16:creationId xmlns:a16="http://schemas.microsoft.com/office/drawing/2014/main" id="{C0ECA90E-7DCF-5262-301D-A5B42DD9E3A9}"/>
              </a:ext>
            </a:extLst>
          </p:cNvPr>
          <p:cNvSpPr txBox="1"/>
          <p:nvPr/>
        </p:nvSpPr>
        <p:spPr>
          <a:xfrm>
            <a:off x="9159395" y="6468356"/>
            <a:ext cx="2675348" cy="307777"/>
          </a:xfrm>
          <a:prstGeom prst="rect">
            <a:avLst/>
          </a:prstGeom>
          <a:noFill/>
        </p:spPr>
        <p:txBody>
          <a:bodyPr wrap="none" lIns="0" rIns="0" rtlCol="0">
            <a:spAutoFit/>
          </a:bodyPr>
          <a:lstStyle/>
          <a:p>
            <a:pPr algn="ctr"/>
            <a:r>
              <a:rPr lang="en-US" sz="1400" dirty="0">
                <a:hlinkClick r:id="rId3">
                  <a:extLst>
                    <a:ext uri="{A12FA001-AC4F-418D-AE19-62706E023703}">
                      <ahyp:hlinkClr xmlns:ahyp="http://schemas.microsoft.com/office/drawing/2018/hyperlinkcolor" val="tx"/>
                    </a:ext>
                  </a:extLst>
                </a:hlinkClick>
              </a:rPr>
              <a:t>https://</a:t>
            </a:r>
            <a:r>
              <a:rPr lang="en-US" sz="1400" dirty="0" err="1">
                <a:hlinkClick r:id="rId3">
                  <a:extLst>
                    <a:ext uri="{A12FA001-AC4F-418D-AE19-62706E023703}">
                      <ahyp:hlinkClr xmlns:ahyp="http://schemas.microsoft.com/office/drawing/2018/hyperlinkcolor" val="tx"/>
                    </a:ext>
                  </a:extLst>
                </a:hlinkClick>
              </a:rPr>
              <a:t>arxiv.org</a:t>
            </a:r>
            <a:r>
              <a:rPr lang="en-US" sz="1400" dirty="0">
                <a:hlinkClick r:id="rId3">
                  <a:extLst>
                    <a:ext uri="{A12FA001-AC4F-418D-AE19-62706E023703}">
                      <ahyp:hlinkClr xmlns:ahyp="http://schemas.microsoft.com/office/drawing/2018/hyperlinkcolor" val="tx"/>
                    </a:ext>
                  </a:extLst>
                </a:hlinkClick>
              </a:rPr>
              <a:t>/pdf/2005.11401.pdf</a:t>
            </a:r>
            <a:endParaRPr lang="en-US" sz="1400" dirty="0"/>
          </a:p>
        </p:txBody>
      </p:sp>
      <p:pic>
        <p:nvPicPr>
          <p:cNvPr id="8" name="Google Shape;661;p78">
            <a:extLst>
              <a:ext uri="{FF2B5EF4-FFF2-40B4-BE49-F238E27FC236}">
                <a16:creationId xmlns:a16="http://schemas.microsoft.com/office/drawing/2014/main" id="{1DEFAE1D-33E6-DEAF-B47E-BC2C3DE6B866}"/>
              </a:ext>
            </a:extLst>
          </p:cNvPr>
          <p:cNvPicPr preferRelativeResize="0"/>
          <p:nvPr/>
        </p:nvPicPr>
        <p:blipFill>
          <a:blip r:embed="rId4">
            <a:alphaModFix/>
          </a:blip>
          <a:stretch>
            <a:fillRect/>
          </a:stretch>
        </p:blipFill>
        <p:spPr>
          <a:xfrm>
            <a:off x="829651" y="2241386"/>
            <a:ext cx="5503501" cy="2912999"/>
          </a:xfrm>
          <a:prstGeom prst="rect">
            <a:avLst/>
          </a:prstGeom>
          <a:noFill/>
          <a:ln w="9525" cap="flat" cmpd="sng">
            <a:solidFill>
              <a:schemeClr val="dk1"/>
            </a:solidFill>
            <a:prstDash val="solid"/>
            <a:round/>
            <a:headEnd type="none" w="sm" len="sm"/>
            <a:tailEnd type="none" w="sm" len="sm"/>
          </a:ln>
        </p:spPr>
      </p:pic>
    </p:spTree>
    <p:extLst>
      <p:ext uri="{BB962C8B-B14F-4D97-AF65-F5344CB8AC3E}">
        <p14:creationId xmlns:p14="http://schemas.microsoft.com/office/powerpoint/2010/main" val="659647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C9573-EEC5-B979-FB3E-15E222B0E2A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BEFDDE-41F1-FFF4-6D8B-0A13B0FF4BE9}"/>
              </a:ext>
            </a:extLst>
          </p:cNvPr>
          <p:cNvSpPr>
            <a:spLocks noGrp="1"/>
          </p:cNvSpPr>
          <p:nvPr>
            <p:ph type="title"/>
          </p:nvPr>
        </p:nvSpPr>
        <p:spPr/>
        <p:txBody>
          <a:bodyPr/>
          <a:lstStyle/>
          <a:p>
            <a:r>
              <a:rPr lang="en-US" dirty="0"/>
              <a:t>AI Evolution: from Assistants to Agents</a:t>
            </a:r>
          </a:p>
        </p:txBody>
      </p:sp>
      <p:sp>
        <p:nvSpPr>
          <p:cNvPr id="6" name="Subtitle 5">
            <a:extLst>
              <a:ext uri="{FF2B5EF4-FFF2-40B4-BE49-F238E27FC236}">
                <a16:creationId xmlns:a16="http://schemas.microsoft.com/office/drawing/2014/main" id="{FE98D1D8-1618-E184-0AF4-916B85441CA5}"/>
              </a:ext>
            </a:extLst>
          </p:cNvPr>
          <p:cNvSpPr>
            <a:spLocks noGrp="1"/>
          </p:cNvSpPr>
          <p:nvPr>
            <p:ph type="subTitle" sz="quarter" idx="13"/>
          </p:nvPr>
        </p:nvSpPr>
        <p:spPr/>
        <p:txBody>
          <a:bodyPr/>
          <a:lstStyle/>
          <a:p>
            <a:endParaRPr lang="en-US"/>
          </a:p>
        </p:txBody>
      </p:sp>
      <p:pic>
        <p:nvPicPr>
          <p:cNvPr id="1026" name="Picture 2">
            <a:extLst>
              <a:ext uri="{FF2B5EF4-FFF2-40B4-BE49-F238E27FC236}">
                <a16:creationId xmlns:a16="http://schemas.microsoft.com/office/drawing/2014/main" id="{75DABA5D-4398-A8E3-5979-1307A7EBE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83" y="1653037"/>
            <a:ext cx="952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D7610D5-03EA-98BD-68E1-171842C78D33}"/>
              </a:ext>
            </a:extLst>
          </p:cNvPr>
          <p:cNvSpPr/>
          <p:nvPr/>
        </p:nvSpPr>
        <p:spPr>
          <a:xfrm>
            <a:off x="6478437" y="1467726"/>
            <a:ext cx="4520241" cy="424296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58854AB6-E4C1-2A2C-3A98-C60215BCDBD0}"/>
              </a:ext>
            </a:extLst>
          </p:cNvPr>
          <p:cNvPicPr>
            <a:picLocks noChangeAspect="1"/>
          </p:cNvPicPr>
          <p:nvPr/>
        </p:nvPicPr>
        <p:blipFill>
          <a:blip r:embed="rId4"/>
          <a:stretch>
            <a:fillRect/>
          </a:stretch>
        </p:blipFill>
        <p:spPr>
          <a:xfrm>
            <a:off x="6977796" y="2296844"/>
            <a:ext cx="4864750" cy="3093430"/>
          </a:xfrm>
          <a:prstGeom prst="rect">
            <a:avLst/>
          </a:prstGeom>
        </p:spPr>
      </p:pic>
      <p:sp>
        <p:nvSpPr>
          <p:cNvPr id="10" name="TextBox 9">
            <a:extLst>
              <a:ext uri="{FF2B5EF4-FFF2-40B4-BE49-F238E27FC236}">
                <a16:creationId xmlns:a16="http://schemas.microsoft.com/office/drawing/2014/main" id="{5F9A3386-7DF2-6BBC-DC43-53B36E42D203}"/>
              </a:ext>
            </a:extLst>
          </p:cNvPr>
          <p:cNvSpPr txBox="1"/>
          <p:nvPr/>
        </p:nvSpPr>
        <p:spPr>
          <a:xfrm>
            <a:off x="342901" y="6086011"/>
            <a:ext cx="6103188" cy="230832"/>
          </a:xfrm>
          <a:prstGeom prst="rect">
            <a:avLst/>
          </a:prstGeom>
          <a:noFill/>
        </p:spPr>
        <p:txBody>
          <a:bodyPr wrap="square">
            <a:spAutoFit/>
          </a:bodyPr>
          <a:lstStyle/>
          <a:p>
            <a:r>
              <a:rPr lang="en-US" i="0" u="none" strike="noStrike" dirty="0">
                <a:effectLst/>
                <a:latin typeface="-apple-system"/>
                <a:hlinkClick r:id="rId5"/>
              </a:rPr>
              <a:t>Picture by </a:t>
            </a:r>
            <a:r>
              <a:rPr lang="en-US" i="0" u="none" strike="noStrike" dirty="0" err="1">
                <a:effectLst/>
                <a:latin typeface="-apple-system"/>
                <a:hlinkClick r:id="rId5"/>
              </a:rPr>
              <a:t>Mhammed</a:t>
            </a:r>
            <a:r>
              <a:rPr lang="en-US" i="0" u="none" strike="noStrike" dirty="0">
                <a:effectLst/>
                <a:latin typeface="-apple-system"/>
                <a:hlinkClick r:id="rId5"/>
              </a:rPr>
              <a:t> </a:t>
            </a:r>
            <a:r>
              <a:rPr lang="en-US" i="0" u="none" strike="noStrike" dirty="0" err="1">
                <a:effectLst/>
                <a:latin typeface="-apple-system"/>
                <a:hlinkClick r:id="rId5"/>
              </a:rPr>
              <a:t>Talhaouy</a:t>
            </a:r>
            <a:endParaRPr lang="en-US" dirty="0"/>
          </a:p>
        </p:txBody>
      </p:sp>
    </p:spTree>
    <p:extLst>
      <p:ext uri="{BB962C8B-B14F-4D97-AF65-F5344CB8AC3E}">
        <p14:creationId xmlns:p14="http://schemas.microsoft.com/office/powerpoint/2010/main" val="3221377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DC9BA-C499-0FA7-14F1-7B1B6DA3A40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3ED067-0A80-7D07-7AB7-E725DB44724C}"/>
              </a:ext>
            </a:extLst>
          </p:cNvPr>
          <p:cNvSpPr>
            <a:spLocks noGrp="1"/>
          </p:cNvSpPr>
          <p:nvPr>
            <p:ph type="title"/>
          </p:nvPr>
        </p:nvSpPr>
        <p:spPr/>
        <p:txBody>
          <a:bodyPr/>
          <a:lstStyle/>
          <a:p>
            <a:r>
              <a:rPr lang="en-US" dirty="0"/>
              <a:t>AI Evolution: from Assistants to Agents</a:t>
            </a:r>
          </a:p>
        </p:txBody>
      </p:sp>
      <p:sp>
        <p:nvSpPr>
          <p:cNvPr id="6" name="Subtitle 5">
            <a:extLst>
              <a:ext uri="{FF2B5EF4-FFF2-40B4-BE49-F238E27FC236}">
                <a16:creationId xmlns:a16="http://schemas.microsoft.com/office/drawing/2014/main" id="{30961B26-E362-9413-6FAC-61C3DF2C2174}"/>
              </a:ext>
            </a:extLst>
          </p:cNvPr>
          <p:cNvSpPr>
            <a:spLocks noGrp="1"/>
          </p:cNvSpPr>
          <p:nvPr>
            <p:ph type="subTitle" sz="quarter" idx="13"/>
          </p:nvPr>
        </p:nvSpPr>
        <p:spPr/>
        <p:txBody>
          <a:bodyPr/>
          <a:lstStyle/>
          <a:p>
            <a:endParaRPr lang="en-US"/>
          </a:p>
        </p:txBody>
      </p:sp>
      <p:pic>
        <p:nvPicPr>
          <p:cNvPr id="1026" name="Picture 2">
            <a:extLst>
              <a:ext uri="{FF2B5EF4-FFF2-40B4-BE49-F238E27FC236}">
                <a16:creationId xmlns:a16="http://schemas.microsoft.com/office/drawing/2014/main" id="{7C7E9C7E-8E83-B301-035E-DB4FA068A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9983" y="1653037"/>
            <a:ext cx="9525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EF52B51-5772-DDCE-B04E-E03F786741ED}"/>
              </a:ext>
            </a:extLst>
          </p:cNvPr>
          <p:cNvSpPr txBox="1"/>
          <p:nvPr/>
        </p:nvSpPr>
        <p:spPr>
          <a:xfrm>
            <a:off x="342901" y="6086011"/>
            <a:ext cx="6103188" cy="230832"/>
          </a:xfrm>
          <a:prstGeom prst="rect">
            <a:avLst/>
          </a:prstGeom>
          <a:noFill/>
        </p:spPr>
        <p:txBody>
          <a:bodyPr wrap="square">
            <a:spAutoFit/>
          </a:bodyPr>
          <a:lstStyle/>
          <a:p>
            <a:r>
              <a:rPr lang="en-US" i="0" u="none" strike="noStrike" dirty="0">
                <a:effectLst/>
                <a:latin typeface="-apple-system"/>
                <a:hlinkClick r:id="rId4"/>
              </a:rPr>
              <a:t>Picture by </a:t>
            </a:r>
            <a:r>
              <a:rPr lang="en-US" i="0" u="none" strike="noStrike" dirty="0" err="1">
                <a:effectLst/>
                <a:latin typeface="-apple-system"/>
                <a:hlinkClick r:id="rId4"/>
              </a:rPr>
              <a:t>Mhammed</a:t>
            </a:r>
            <a:r>
              <a:rPr lang="en-US" i="0" u="none" strike="noStrike" dirty="0">
                <a:effectLst/>
                <a:latin typeface="-apple-system"/>
                <a:hlinkClick r:id="rId4"/>
              </a:rPr>
              <a:t> </a:t>
            </a:r>
            <a:r>
              <a:rPr lang="en-US" i="0" u="none" strike="noStrike" dirty="0" err="1">
                <a:effectLst/>
                <a:latin typeface="-apple-system"/>
                <a:hlinkClick r:id="rId4"/>
              </a:rPr>
              <a:t>Talhaouy</a:t>
            </a:r>
            <a:endParaRPr lang="en-US" dirty="0"/>
          </a:p>
        </p:txBody>
      </p:sp>
    </p:spTree>
    <p:extLst>
      <p:ext uri="{BB962C8B-B14F-4D97-AF65-F5344CB8AC3E}">
        <p14:creationId xmlns:p14="http://schemas.microsoft.com/office/powerpoint/2010/main" val="4258419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xfrm>
            <a:off x="609600" y="387351"/>
            <a:ext cx="10972800" cy="863600"/>
          </a:xfrm>
          <a:prstGeom prst="rect">
            <a:avLst/>
          </a:prstGeom>
        </p:spPr>
        <p:txBody>
          <a:bodyPr spcFirstLastPara="1" vert="horz" wrap="square" lIns="25400" tIns="25400" rIns="25400" bIns="25400" rtlCol="0" anchor="ctr" anchorCtr="0">
            <a:normAutofit/>
          </a:bodyPr>
          <a:lstStyle/>
          <a:p>
            <a:r>
              <a:rPr lang="en" dirty="0">
                <a:solidFill>
                  <a:schemeClr val="dk1"/>
                </a:solidFill>
                <a:latin typeface="Gill Sans"/>
                <a:ea typeface="Gill Sans"/>
                <a:cs typeface="Gill Sans"/>
                <a:sym typeface="Gill Sans"/>
              </a:rPr>
              <a:t>LLMs/VLMs as Agents</a:t>
            </a:r>
            <a:endParaRPr dirty="0">
              <a:latin typeface="Gill Sans"/>
              <a:ea typeface="Gill Sans"/>
              <a:cs typeface="Gill Sans"/>
              <a:sym typeface="Gill Sans"/>
            </a:endParaRPr>
          </a:p>
        </p:txBody>
      </p:sp>
      <p:sp>
        <p:nvSpPr>
          <p:cNvPr id="275" name="Google Shape;275;p35"/>
          <p:cNvSpPr/>
          <p:nvPr/>
        </p:nvSpPr>
        <p:spPr>
          <a:xfrm>
            <a:off x="2661051" y="2408860"/>
            <a:ext cx="3114000" cy="1635200"/>
          </a:xfrm>
          <a:prstGeom prst="roundRect">
            <a:avLst>
              <a:gd name="adj" fmla="val 16667"/>
            </a:avLst>
          </a:prstGeom>
          <a:noFill/>
          <a:ln w="9525" cap="flat" cmpd="sng">
            <a:solidFill>
              <a:srgbClr val="D5D5D5"/>
            </a:solidFill>
            <a:prstDash val="lgDash"/>
            <a:round/>
            <a:headEnd type="none" w="sm" len="sm"/>
            <a:tailEnd type="none" w="sm" len="sm"/>
          </a:ln>
        </p:spPr>
        <p:txBody>
          <a:bodyPr spcFirstLastPara="1" wrap="square" lIns="121900" tIns="121900" rIns="121900" bIns="121900" anchor="ctr" anchorCtr="0">
            <a:noAutofit/>
          </a:bodyPr>
          <a:lstStyle/>
          <a:p>
            <a:pPr algn="ctr"/>
            <a:endParaRPr sz="1200"/>
          </a:p>
        </p:txBody>
      </p:sp>
      <p:sp>
        <p:nvSpPr>
          <p:cNvPr id="276" name="Google Shape;276;p35"/>
          <p:cNvSpPr txBox="1"/>
          <p:nvPr/>
        </p:nvSpPr>
        <p:spPr>
          <a:xfrm>
            <a:off x="1349439" y="3249636"/>
            <a:ext cx="1538000" cy="338400"/>
          </a:xfrm>
          <a:prstGeom prst="rect">
            <a:avLst/>
          </a:prstGeom>
          <a:noFill/>
          <a:ln>
            <a:noFill/>
          </a:ln>
        </p:spPr>
        <p:txBody>
          <a:bodyPr spcFirstLastPara="1" wrap="square" lIns="121900" tIns="121900" rIns="121900" bIns="121900" anchor="ctr" anchorCtr="0">
            <a:noAutofit/>
          </a:bodyPr>
          <a:lstStyle/>
          <a:p>
            <a:pPr algn="ctr"/>
            <a:r>
              <a:rPr lang="en" sz="1467" b="1">
                <a:latin typeface="Avenir"/>
                <a:ea typeface="Avenir"/>
                <a:cs typeface="Avenir"/>
                <a:sym typeface="Avenir"/>
              </a:rPr>
              <a:t>Response</a:t>
            </a:r>
            <a:endParaRPr sz="1467" b="1">
              <a:latin typeface="Avenir"/>
              <a:ea typeface="Avenir"/>
              <a:cs typeface="Avenir"/>
              <a:sym typeface="Avenir"/>
            </a:endParaRPr>
          </a:p>
        </p:txBody>
      </p:sp>
      <p:pic>
        <p:nvPicPr>
          <p:cNvPr id="277" name="Google Shape;277;p35"/>
          <p:cNvPicPr preferRelativeResize="0"/>
          <p:nvPr/>
        </p:nvPicPr>
        <p:blipFill>
          <a:blip r:embed="rId3">
            <a:alphaModFix/>
          </a:blip>
          <a:stretch>
            <a:fillRect/>
          </a:stretch>
        </p:blipFill>
        <p:spPr>
          <a:xfrm>
            <a:off x="767994" y="2809127"/>
            <a:ext cx="615444" cy="591524"/>
          </a:xfrm>
          <a:prstGeom prst="rect">
            <a:avLst/>
          </a:prstGeom>
          <a:noFill/>
          <a:ln>
            <a:noFill/>
          </a:ln>
        </p:spPr>
      </p:pic>
      <p:sp>
        <p:nvSpPr>
          <p:cNvPr id="278" name="Google Shape;278;p35"/>
          <p:cNvSpPr/>
          <p:nvPr/>
        </p:nvSpPr>
        <p:spPr>
          <a:xfrm>
            <a:off x="3007184" y="2538367"/>
            <a:ext cx="2537200" cy="1309600"/>
          </a:xfrm>
          <a:prstGeom prst="ellipse">
            <a:avLst/>
          </a:prstGeom>
          <a:solidFill>
            <a:srgbClr val="CFE2F3"/>
          </a:solidFill>
          <a:ln w="9525" cap="flat" cmpd="sng">
            <a:solidFill>
              <a:srgbClr val="666666"/>
            </a:solidFill>
            <a:prstDash val="solid"/>
            <a:round/>
            <a:headEnd type="none" w="sm" len="sm"/>
            <a:tailEnd type="none" w="sm" len="sm"/>
          </a:ln>
        </p:spPr>
        <p:txBody>
          <a:bodyPr spcFirstLastPara="1" wrap="square" lIns="60933" tIns="121900" rIns="60933" bIns="121900" anchor="ctr" anchorCtr="0">
            <a:noAutofit/>
          </a:bodyPr>
          <a:lstStyle/>
          <a:p>
            <a:pPr algn="ctr"/>
            <a:r>
              <a:rPr lang="en" sz="1600" b="1">
                <a:latin typeface="Gill Sans"/>
                <a:ea typeface="Gill Sans"/>
                <a:cs typeface="Gill Sans"/>
                <a:sym typeface="Gill Sans"/>
              </a:rPr>
              <a:t>LLMs/VLMs</a:t>
            </a:r>
            <a:endParaRPr sz="1600" b="1">
              <a:latin typeface="Gill Sans"/>
              <a:ea typeface="Gill Sans"/>
              <a:cs typeface="Gill Sans"/>
              <a:sym typeface="Gill Sans"/>
            </a:endParaRPr>
          </a:p>
          <a:p>
            <a:pPr algn="ctr"/>
            <a:r>
              <a:rPr lang="en" sz="1600" b="1">
                <a:latin typeface="Gill Sans"/>
                <a:ea typeface="Gill Sans"/>
                <a:cs typeface="Gill Sans"/>
                <a:sym typeface="Gill Sans"/>
              </a:rPr>
              <a:t>as Agents</a:t>
            </a:r>
            <a:endParaRPr sz="1600" b="1">
              <a:latin typeface="Gill Sans"/>
              <a:ea typeface="Gill Sans"/>
              <a:cs typeface="Gill Sans"/>
              <a:sym typeface="Gill Sans"/>
            </a:endParaRPr>
          </a:p>
        </p:txBody>
      </p:sp>
      <p:cxnSp>
        <p:nvCxnSpPr>
          <p:cNvPr id="279" name="Google Shape;279;p35"/>
          <p:cNvCxnSpPr/>
          <p:nvPr/>
        </p:nvCxnSpPr>
        <p:spPr>
          <a:xfrm>
            <a:off x="1447227" y="3104851"/>
            <a:ext cx="1448800" cy="0"/>
          </a:xfrm>
          <a:prstGeom prst="straightConnector1">
            <a:avLst/>
          </a:prstGeom>
          <a:noFill/>
          <a:ln w="19050" cap="flat" cmpd="sng">
            <a:solidFill>
              <a:srgbClr val="595959"/>
            </a:solidFill>
            <a:prstDash val="solid"/>
            <a:round/>
            <a:headEnd type="none" w="med" len="med"/>
            <a:tailEnd type="stealth" w="med" len="med"/>
          </a:ln>
        </p:spPr>
      </p:cxnSp>
      <p:cxnSp>
        <p:nvCxnSpPr>
          <p:cNvPr id="280" name="Google Shape;280;p35"/>
          <p:cNvCxnSpPr/>
          <p:nvPr/>
        </p:nvCxnSpPr>
        <p:spPr>
          <a:xfrm rot="10800000">
            <a:off x="1425393" y="3274951"/>
            <a:ext cx="1452400" cy="0"/>
          </a:xfrm>
          <a:prstGeom prst="straightConnector1">
            <a:avLst/>
          </a:prstGeom>
          <a:noFill/>
          <a:ln w="9525" cap="flat" cmpd="sng">
            <a:solidFill>
              <a:srgbClr val="595959"/>
            </a:solidFill>
            <a:prstDash val="dash"/>
            <a:round/>
            <a:headEnd type="none" w="med" len="med"/>
            <a:tailEnd type="stealth" w="med" len="med"/>
          </a:ln>
        </p:spPr>
      </p:cxnSp>
      <p:sp>
        <p:nvSpPr>
          <p:cNvPr id="281" name="Google Shape;281;p35"/>
          <p:cNvSpPr txBox="1"/>
          <p:nvPr/>
        </p:nvSpPr>
        <p:spPr>
          <a:xfrm>
            <a:off x="580560" y="3394111"/>
            <a:ext cx="952800" cy="338400"/>
          </a:xfrm>
          <a:prstGeom prst="rect">
            <a:avLst/>
          </a:prstGeom>
          <a:noFill/>
          <a:ln>
            <a:noFill/>
          </a:ln>
        </p:spPr>
        <p:txBody>
          <a:bodyPr spcFirstLastPara="1" wrap="square" lIns="121900" tIns="121900" rIns="121900" bIns="121900" anchor="ctr" anchorCtr="0">
            <a:noAutofit/>
          </a:bodyPr>
          <a:lstStyle/>
          <a:p>
            <a:pPr algn="ctr"/>
            <a:r>
              <a:rPr lang="en" sz="1733" b="1">
                <a:latin typeface="Gill Sans"/>
                <a:ea typeface="Gill Sans"/>
                <a:cs typeface="Gill Sans"/>
                <a:sym typeface="Gill Sans"/>
              </a:rPr>
              <a:t>Users</a:t>
            </a:r>
            <a:endParaRPr sz="1733" b="1">
              <a:latin typeface="Gill Sans"/>
              <a:ea typeface="Gill Sans"/>
              <a:cs typeface="Gill Sans"/>
              <a:sym typeface="Gill Sans"/>
            </a:endParaRPr>
          </a:p>
        </p:txBody>
      </p:sp>
      <p:sp>
        <p:nvSpPr>
          <p:cNvPr id="282" name="Google Shape;282;p35"/>
          <p:cNvSpPr txBox="1"/>
          <p:nvPr/>
        </p:nvSpPr>
        <p:spPr>
          <a:xfrm>
            <a:off x="1349439" y="2700787"/>
            <a:ext cx="1538000" cy="338400"/>
          </a:xfrm>
          <a:prstGeom prst="rect">
            <a:avLst/>
          </a:prstGeom>
          <a:noFill/>
          <a:ln>
            <a:noFill/>
          </a:ln>
        </p:spPr>
        <p:txBody>
          <a:bodyPr spcFirstLastPara="1" wrap="square" lIns="121900" tIns="121900" rIns="121900" bIns="121900" anchor="ctr" anchorCtr="0">
            <a:noAutofit/>
          </a:bodyPr>
          <a:lstStyle/>
          <a:p>
            <a:pPr algn="ctr"/>
            <a:r>
              <a:rPr lang="en" sz="1467" b="1">
                <a:latin typeface="Avenir"/>
                <a:ea typeface="Avenir"/>
                <a:cs typeface="Avenir"/>
                <a:sym typeface="Avenir"/>
              </a:rPr>
              <a:t>Instruction</a:t>
            </a:r>
            <a:endParaRPr sz="1467" b="1">
              <a:latin typeface="Avenir"/>
              <a:ea typeface="Avenir"/>
              <a:cs typeface="Avenir"/>
              <a:sym typeface="Avenir"/>
            </a:endParaRPr>
          </a:p>
        </p:txBody>
      </p:sp>
      <p:sp>
        <p:nvSpPr>
          <p:cNvPr id="283" name="Google Shape;283;p35"/>
          <p:cNvSpPr/>
          <p:nvPr/>
        </p:nvSpPr>
        <p:spPr>
          <a:xfrm>
            <a:off x="6201484" y="2476924"/>
            <a:ext cx="2695200" cy="2201200"/>
          </a:xfrm>
          <a:prstGeom prst="roundRect">
            <a:avLst>
              <a:gd name="adj" fmla="val 7912"/>
            </a:avLst>
          </a:prstGeom>
          <a:solidFill>
            <a:srgbClr val="FFEB8B"/>
          </a:solidFill>
          <a:ln w="9525" cap="flat"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a:lnSpc>
                <a:spcPct val="115000"/>
              </a:lnSpc>
            </a:pPr>
            <a:r>
              <a:rPr lang="en" sz="1467" b="1">
                <a:latin typeface="Avenir"/>
                <a:ea typeface="Avenir"/>
                <a:cs typeface="Avenir"/>
                <a:sym typeface="Avenir"/>
              </a:rPr>
              <a:t>SQL/Python code</a:t>
            </a:r>
            <a:endParaRPr sz="1467" b="1">
              <a:latin typeface="Avenir"/>
              <a:ea typeface="Avenir"/>
              <a:cs typeface="Avenir"/>
              <a:sym typeface="Avenir"/>
            </a:endParaRPr>
          </a:p>
          <a:p>
            <a:pPr>
              <a:lnSpc>
                <a:spcPct val="115000"/>
              </a:lnSpc>
            </a:pPr>
            <a:r>
              <a:rPr lang="en" sz="1267">
                <a:solidFill>
                  <a:srgbClr val="FF9900"/>
                </a:solidFill>
                <a:latin typeface="Avenir"/>
                <a:ea typeface="Avenir"/>
                <a:cs typeface="Avenir"/>
                <a:sym typeface="Avenir"/>
              </a:rPr>
              <a:t>SELECT COUNT(*) FROM </a:t>
            </a:r>
            <a:r>
              <a:rPr lang="en" sz="1333">
                <a:solidFill>
                  <a:srgbClr val="FF9900"/>
                </a:solidFill>
                <a:latin typeface="Avenir"/>
                <a:ea typeface="Avenir"/>
                <a:cs typeface="Avenir"/>
                <a:sym typeface="Avenir"/>
              </a:rPr>
              <a:t>table</a:t>
            </a:r>
            <a:endParaRPr sz="1333">
              <a:solidFill>
                <a:srgbClr val="FF9900"/>
              </a:solidFill>
              <a:latin typeface="Avenir"/>
              <a:ea typeface="Avenir"/>
              <a:cs typeface="Avenir"/>
              <a:sym typeface="Avenir"/>
            </a:endParaRPr>
          </a:p>
          <a:p>
            <a:pPr>
              <a:lnSpc>
                <a:spcPct val="115000"/>
              </a:lnSpc>
            </a:pPr>
            <a:r>
              <a:rPr lang="en" sz="1467" b="1">
                <a:latin typeface="Avenir"/>
                <a:ea typeface="Avenir"/>
                <a:cs typeface="Avenir"/>
                <a:sym typeface="Avenir"/>
              </a:rPr>
              <a:t>API calls</a:t>
            </a:r>
            <a:endParaRPr sz="1467" b="1">
              <a:latin typeface="Avenir"/>
              <a:ea typeface="Avenir"/>
              <a:cs typeface="Avenir"/>
              <a:sym typeface="Avenir"/>
            </a:endParaRPr>
          </a:p>
          <a:p>
            <a:pPr>
              <a:lnSpc>
                <a:spcPct val="115000"/>
              </a:lnSpc>
            </a:pPr>
            <a:r>
              <a:rPr lang="en" sz="1333">
                <a:solidFill>
                  <a:srgbClr val="E06666"/>
                </a:solidFill>
                <a:latin typeface="Avenir"/>
                <a:ea typeface="Avenir"/>
                <a:cs typeface="Avenir"/>
                <a:sym typeface="Avenir"/>
              </a:rPr>
              <a:t>ShopAPI({“name”: “shoes”})</a:t>
            </a:r>
            <a:endParaRPr sz="1333">
              <a:solidFill>
                <a:srgbClr val="E06666"/>
              </a:solidFill>
              <a:latin typeface="Avenir"/>
              <a:ea typeface="Avenir"/>
              <a:cs typeface="Avenir"/>
              <a:sym typeface="Avenir"/>
            </a:endParaRPr>
          </a:p>
          <a:p>
            <a:pPr>
              <a:lnSpc>
                <a:spcPct val="115000"/>
              </a:lnSpc>
            </a:pPr>
            <a:r>
              <a:rPr lang="en" sz="1467" b="1">
                <a:latin typeface="Avenir"/>
                <a:ea typeface="Avenir"/>
                <a:cs typeface="Avenir"/>
                <a:sym typeface="Avenir"/>
              </a:rPr>
              <a:t>Web/App controls</a:t>
            </a:r>
            <a:endParaRPr sz="1467" b="1">
              <a:latin typeface="Avenir"/>
              <a:ea typeface="Avenir"/>
              <a:cs typeface="Avenir"/>
              <a:sym typeface="Avenir"/>
            </a:endParaRPr>
          </a:p>
          <a:p>
            <a:pPr>
              <a:lnSpc>
                <a:spcPct val="115000"/>
              </a:lnSpc>
            </a:pPr>
            <a:r>
              <a:rPr lang="en" sz="1333">
                <a:solidFill>
                  <a:srgbClr val="FF0000"/>
                </a:solidFill>
                <a:latin typeface="Avenir"/>
                <a:ea typeface="Avenir"/>
                <a:cs typeface="Avenir"/>
                <a:sym typeface="Avenir"/>
              </a:rPr>
              <a:t>CLICK_COORDS(100, 100)</a:t>
            </a:r>
            <a:endParaRPr sz="1333">
              <a:solidFill>
                <a:srgbClr val="FF0000"/>
              </a:solidFill>
              <a:latin typeface="Avenir"/>
              <a:ea typeface="Avenir"/>
              <a:cs typeface="Avenir"/>
              <a:sym typeface="Avenir"/>
            </a:endParaRPr>
          </a:p>
          <a:p>
            <a:pPr>
              <a:lnSpc>
                <a:spcPct val="115000"/>
              </a:lnSpc>
            </a:pPr>
            <a:r>
              <a:rPr lang="en" sz="1467" b="1">
                <a:solidFill>
                  <a:schemeClr val="dk1"/>
                </a:solidFill>
                <a:latin typeface="Avenir"/>
                <a:ea typeface="Avenir"/>
                <a:cs typeface="Avenir"/>
                <a:sym typeface="Avenir"/>
              </a:rPr>
              <a:t>Robotic controls</a:t>
            </a:r>
            <a:endParaRPr sz="1467" b="1">
              <a:solidFill>
                <a:schemeClr val="dk1"/>
              </a:solidFill>
              <a:latin typeface="Avenir"/>
              <a:ea typeface="Avenir"/>
              <a:cs typeface="Avenir"/>
              <a:sym typeface="Avenir"/>
            </a:endParaRPr>
          </a:p>
          <a:p>
            <a:pPr>
              <a:lnSpc>
                <a:spcPct val="115000"/>
              </a:lnSpc>
              <a:buClr>
                <a:schemeClr val="dk1"/>
              </a:buClr>
              <a:buSzPts val="1100"/>
            </a:pPr>
            <a:r>
              <a:rPr lang="en" sz="1333">
                <a:solidFill>
                  <a:srgbClr val="980000"/>
                </a:solidFill>
                <a:latin typeface="Avenir"/>
                <a:ea typeface="Avenir"/>
                <a:cs typeface="Avenir"/>
                <a:sym typeface="Avenir"/>
              </a:rPr>
              <a:t>grasp(speed=1, force=5.0)</a:t>
            </a:r>
            <a:endParaRPr sz="1467" b="1">
              <a:solidFill>
                <a:srgbClr val="980000"/>
              </a:solidFill>
              <a:latin typeface="Avenir"/>
              <a:ea typeface="Avenir"/>
              <a:cs typeface="Avenir"/>
              <a:sym typeface="Avenir"/>
            </a:endParaRPr>
          </a:p>
        </p:txBody>
      </p:sp>
      <p:cxnSp>
        <p:nvCxnSpPr>
          <p:cNvPr id="284" name="Google Shape;284;p35"/>
          <p:cNvCxnSpPr/>
          <p:nvPr/>
        </p:nvCxnSpPr>
        <p:spPr>
          <a:xfrm>
            <a:off x="5636760" y="3104851"/>
            <a:ext cx="550800" cy="0"/>
          </a:xfrm>
          <a:prstGeom prst="straightConnector1">
            <a:avLst/>
          </a:prstGeom>
          <a:noFill/>
          <a:ln w="19050" cap="flat" cmpd="sng">
            <a:solidFill>
              <a:srgbClr val="595959"/>
            </a:solidFill>
            <a:prstDash val="solid"/>
            <a:round/>
            <a:headEnd type="none" w="med" len="med"/>
            <a:tailEnd type="stealth" w="med" len="med"/>
          </a:ln>
        </p:spPr>
      </p:cxnSp>
      <p:cxnSp>
        <p:nvCxnSpPr>
          <p:cNvPr id="285" name="Google Shape;285;p35"/>
          <p:cNvCxnSpPr/>
          <p:nvPr/>
        </p:nvCxnSpPr>
        <p:spPr>
          <a:xfrm>
            <a:off x="8899204" y="3104860"/>
            <a:ext cx="504800" cy="0"/>
          </a:xfrm>
          <a:prstGeom prst="straightConnector1">
            <a:avLst/>
          </a:prstGeom>
          <a:noFill/>
          <a:ln w="19050" cap="flat" cmpd="sng">
            <a:solidFill>
              <a:srgbClr val="595959"/>
            </a:solidFill>
            <a:prstDash val="solid"/>
            <a:round/>
            <a:headEnd type="none" w="med" len="med"/>
            <a:tailEnd type="stealth" w="med" len="med"/>
          </a:ln>
        </p:spPr>
      </p:cxnSp>
      <p:sp>
        <p:nvSpPr>
          <p:cNvPr id="286" name="Google Shape;286;p35"/>
          <p:cNvSpPr/>
          <p:nvPr/>
        </p:nvSpPr>
        <p:spPr>
          <a:xfrm>
            <a:off x="9403484" y="2645000"/>
            <a:ext cx="1734800" cy="1441600"/>
          </a:xfrm>
          <a:prstGeom prst="roundRect">
            <a:avLst>
              <a:gd name="adj" fmla="val 8132"/>
            </a:avLst>
          </a:prstGeom>
          <a:solidFill>
            <a:srgbClr val="F4F0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b="1">
                <a:latin typeface="Avenir"/>
                <a:ea typeface="Avenir"/>
                <a:cs typeface="Avenir"/>
                <a:sym typeface="Avenir"/>
              </a:rPr>
              <a:t>Data</a:t>
            </a:r>
            <a:endParaRPr sz="1467" b="1">
              <a:latin typeface="Avenir"/>
              <a:ea typeface="Avenir"/>
              <a:cs typeface="Avenir"/>
              <a:sym typeface="Avenir"/>
            </a:endParaRPr>
          </a:p>
          <a:p>
            <a:pPr algn="ctr"/>
            <a:r>
              <a:rPr lang="en" sz="1467" b="1">
                <a:latin typeface="Avenir"/>
                <a:ea typeface="Avenir"/>
                <a:cs typeface="Avenir"/>
                <a:sym typeface="Avenir"/>
              </a:rPr>
              <a:t>Webs/Apps</a:t>
            </a:r>
            <a:endParaRPr sz="1467" b="1">
              <a:latin typeface="Avenir"/>
              <a:ea typeface="Avenir"/>
              <a:cs typeface="Avenir"/>
              <a:sym typeface="Avenir"/>
            </a:endParaRPr>
          </a:p>
          <a:p>
            <a:pPr algn="ctr"/>
            <a:r>
              <a:rPr lang="en" sz="1467" b="1">
                <a:latin typeface="Avenir"/>
                <a:ea typeface="Avenir"/>
                <a:cs typeface="Avenir"/>
                <a:sym typeface="Avenir"/>
              </a:rPr>
              <a:t>Mobile/Desktop</a:t>
            </a:r>
            <a:endParaRPr sz="1467" b="1">
              <a:latin typeface="Avenir"/>
              <a:ea typeface="Avenir"/>
              <a:cs typeface="Avenir"/>
              <a:sym typeface="Avenir"/>
            </a:endParaRPr>
          </a:p>
          <a:p>
            <a:pPr algn="ctr"/>
            <a:r>
              <a:rPr lang="en" sz="1467" b="1">
                <a:latin typeface="Avenir"/>
                <a:ea typeface="Avenir"/>
                <a:cs typeface="Avenir"/>
                <a:sym typeface="Avenir"/>
              </a:rPr>
              <a:t>Physical world</a:t>
            </a:r>
            <a:endParaRPr sz="1467" b="1">
              <a:latin typeface="Avenir"/>
              <a:ea typeface="Avenir"/>
              <a:cs typeface="Avenir"/>
              <a:sym typeface="Avenir"/>
            </a:endParaRPr>
          </a:p>
          <a:p>
            <a:pPr algn="ctr"/>
            <a:r>
              <a:rPr lang="en" sz="1467" b="1">
                <a:latin typeface="Avenir"/>
                <a:ea typeface="Avenir"/>
                <a:cs typeface="Avenir"/>
                <a:sym typeface="Avenir"/>
              </a:rPr>
              <a:t>…</a:t>
            </a:r>
            <a:endParaRPr sz="1467" b="1">
              <a:latin typeface="Avenir"/>
              <a:ea typeface="Avenir"/>
              <a:cs typeface="Avenir"/>
              <a:sym typeface="Avenir"/>
            </a:endParaRPr>
          </a:p>
        </p:txBody>
      </p:sp>
      <p:sp>
        <p:nvSpPr>
          <p:cNvPr id="287" name="Google Shape;287;p35"/>
          <p:cNvSpPr txBox="1"/>
          <p:nvPr/>
        </p:nvSpPr>
        <p:spPr>
          <a:xfrm>
            <a:off x="6976896" y="2152687"/>
            <a:ext cx="1052000" cy="338400"/>
          </a:xfrm>
          <a:prstGeom prst="rect">
            <a:avLst/>
          </a:prstGeom>
          <a:noFill/>
          <a:ln>
            <a:noFill/>
          </a:ln>
        </p:spPr>
        <p:txBody>
          <a:bodyPr spcFirstLastPara="1" wrap="square" lIns="121900" tIns="121900" rIns="121900" bIns="121900" anchor="ctr" anchorCtr="0">
            <a:noAutofit/>
          </a:bodyPr>
          <a:lstStyle/>
          <a:p>
            <a:pPr algn="ctr"/>
            <a:r>
              <a:rPr lang="en" sz="1600" b="1">
                <a:latin typeface="Gill Sans"/>
                <a:ea typeface="Gill Sans"/>
                <a:cs typeface="Gill Sans"/>
                <a:sym typeface="Gill Sans"/>
              </a:rPr>
              <a:t>Actions</a:t>
            </a:r>
            <a:endParaRPr sz="1600" b="1">
              <a:latin typeface="Gill Sans"/>
              <a:ea typeface="Gill Sans"/>
              <a:cs typeface="Gill Sans"/>
              <a:sym typeface="Gill Sans"/>
            </a:endParaRPr>
          </a:p>
        </p:txBody>
      </p:sp>
      <p:sp>
        <p:nvSpPr>
          <p:cNvPr id="288" name="Google Shape;288;p35"/>
          <p:cNvSpPr txBox="1"/>
          <p:nvPr/>
        </p:nvSpPr>
        <p:spPr>
          <a:xfrm>
            <a:off x="9328063" y="2244161"/>
            <a:ext cx="1810400" cy="338400"/>
          </a:xfrm>
          <a:prstGeom prst="rect">
            <a:avLst/>
          </a:prstGeom>
          <a:noFill/>
          <a:ln>
            <a:noFill/>
          </a:ln>
        </p:spPr>
        <p:txBody>
          <a:bodyPr spcFirstLastPara="1" wrap="square" lIns="121900" tIns="121900" rIns="121900" bIns="121900" anchor="ctr" anchorCtr="0">
            <a:noAutofit/>
          </a:bodyPr>
          <a:lstStyle/>
          <a:p>
            <a:pPr algn="ctr"/>
            <a:r>
              <a:rPr lang="en" sz="1600" b="1">
                <a:latin typeface="Gill Sans"/>
                <a:ea typeface="Gill Sans"/>
                <a:cs typeface="Gill Sans"/>
                <a:sym typeface="Gill Sans"/>
              </a:rPr>
              <a:t>Environments</a:t>
            </a:r>
            <a:endParaRPr sz="1600" b="1">
              <a:latin typeface="Gill Sans"/>
              <a:ea typeface="Gill Sans"/>
              <a:cs typeface="Gill Sans"/>
              <a:sym typeface="Gill Sans"/>
            </a:endParaRPr>
          </a:p>
        </p:txBody>
      </p:sp>
      <p:sp>
        <p:nvSpPr>
          <p:cNvPr id="289" name="Google Shape;289;p35"/>
          <p:cNvSpPr/>
          <p:nvPr/>
        </p:nvSpPr>
        <p:spPr>
          <a:xfrm>
            <a:off x="9494345" y="4675385"/>
            <a:ext cx="1538000" cy="342400"/>
          </a:xfrm>
          <a:prstGeom prst="roundRect">
            <a:avLst>
              <a:gd name="adj" fmla="val 16667"/>
            </a:avLst>
          </a:prstGeom>
          <a:solidFill>
            <a:srgbClr val="F4F0FF"/>
          </a:solidFill>
          <a:ln w="9525" cap="flat" cmpd="sng">
            <a:solidFill>
              <a:srgbClr val="595959"/>
            </a:solidFill>
            <a:prstDash val="lgDash"/>
            <a:round/>
            <a:headEnd type="none" w="sm" len="sm"/>
            <a:tailEnd type="none" w="sm" len="sm"/>
          </a:ln>
        </p:spPr>
        <p:txBody>
          <a:bodyPr spcFirstLastPara="1" wrap="square" lIns="121900" tIns="121900" rIns="121900" bIns="121900" anchor="ctr" anchorCtr="0">
            <a:noAutofit/>
          </a:bodyPr>
          <a:lstStyle/>
          <a:p>
            <a:pPr algn="ctr"/>
            <a:r>
              <a:rPr lang="en" sz="1467" b="1">
                <a:latin typeface="Avenir"/>
                <a:ea typeface="Avenir"/>
                <a:cs typeface="Avenir"/>
                <a:sym typeface="Avenir"/>
              </a:rPr>
              <a:t>Observation</a:t>
            </a:r>
            <a:endParaRPr sz="1467" b="1">
              <a:latin typeface="Avenir"/>
              <a:ea typeface="Avenir"/>
              <a:cs typeface="Avenir"/>
              <a:sym typeface="Avenir"/>
            </a:endParaRPr>
          </a:p>
        </p:txBody>
      </p:sp>
      <p:cxnSp>
        <p:nvCxnSpPr>
          <p:cNvPr id="290" name="Google Shape;290;p35"/>
          <p:cNvCxnSpPr>
            <a:endCxn id="289" idx="0"/>
          </p:cNvCxnSpPr>
          <p:nvPr/>
        </p:nvCxnSpPr>
        <p:spPr>
          <a:xfrm flipH="1">
            <a:off x="10263345" y="4086585"/>
            <a:ext cx="7600" cy="588800"/>
          </a:xfrm>
          <a:prstGeom prst="straightConnector1">
            <a:avLst/>
          </a:prstGeom>
          <a:noFill/>
          <a:ln w="9525" cap="flat" cmpd="sng">
            <a:solidFill>
              <a:srgbClr val="595959"/>
            </a:solidFill>
            <a:prstDash val="lgDash"/>
            <a:round/>
            <a:headEnd type="none" w="med" len="med"/>
            <a:tailEnd type="none" w="med" len="med"/>
          </a:ln>
        </p:spPr>
      </p:cxnSp>
      <p:grpSp>
        <p:nvGrpSpPr>
          <p:cNvPr id="291" name="Google Shape;291;p35"/>
          <p:cNvGrpSpPr/>
          <p:nvPr/>
        </p:nvGrpSpPr>
        <p:grpSpPr>
          <a:xfrm>
            <a:off x="5166801" y="3732476"/>
            <a:ext cx="4327328" cy="1127723"/>
            <a:chOff x="4265706" y="1260858"/>
            <a:chExt cx="3820928" cy="946500"/>
          </a:xfrm>
        </p:grpSpPr>
        <p:cxnSp>
          <p:nvCxnSpPr>
            <p:cNvPr id="292" name="Google Shape;292;p35"/>
            <p:cNvCxnSpPr/>
            <p:nvPr/>
          </p:nvCxnSpPr>
          <p:spPr>
            <a:xfrm rot="10800000">
              <a:off x="5348234" y="2206935"/>
              <a:ext cx="2738400" cy="0"/>
            </a:xfrm>
            <a:prstGeom prst="straightConnector1">
              <a:avLst/>
            </a:prstGeom>
            <a:noFill/>
            <a:ln w="9525" cap="flat" cmpd="sng">
              <a:solidFill>
                <a:srgbClr val="595959"/>
              </a:solidFill>
              <a:prstDash val="lgDash"/>
              <a:round/>
              <a:headEnd type="none" w="med" len="med"/>
              <a:tailEnd type="none" w="med" len="med"/>
            </a:ln>
          </p:spPr>
        </p:cxnSp>
        <p:cxnSp>
          <p:nvCxnSpPr>
            <p:cNvPr id="293" name="Google Shape;293;p35"/>
            <p:cNvCxnSpPr/>
            <p:nvPr/>
          </p:nvCxnSpPr>
          <p:spPr>
            <a:xfrm rot="10800000">
              <a:off x="4265706" y="1260858"/>
              <a:ext cx="1071000" cy="946500"/>
            </a:xfrm>
            <a:prstGeom prst="curvedConnector3">
              <a:avLst>
                <a:gd name="adj1" fmla="val 87967"/>
              </a:avLst>
            </a:prstGeom>
            <a:noFill/>
            <a:ln w="9525" cap="flat" cmpd="sng">
              <a:solidFill>
                <a:srgbClr val="595959"/>
              </a:solidFill>
              <a:prstDash val="lgDash"/>
              <a:round/>
              <a:headEnd type="none" w="med" len="med"/>
              <a:tailEnd type="stealth" w="med" len="med"/>
            </a:ln>
          </p:spPr>
        </p:cxnSp>
      </p:grpSp>
      <p:grpSp>
        <p:nvGrpSpPr>
          <p:cNvPr id="294" name="Google Shape;294;p35"/>
          <p:cNvGrpSpPr/>
          <p:nvPr/>
        </p:nvGrpSpPr>
        <p:grpSpPr>
          <a:xfrm>
            <a:off x="6691773" y="5317222"/>
            <a:ext cx="2402591" cy="985221"/>
            <a:chOff x="5691040" y="3296631"/>
            <a:chExt cx="1656198" cy="577098"/>
          </a:xfrm>
        </p:grpSpPr>
        <p:pic>
          <p:nvPicPr>
            <p:cNvPr id="295" name="Google Shape;295;p35"/>
            <p:cNvPicPr preferRelativeResize="0"/>
            <p:nvPr/>
          </p:nvPicPr>
          <p:blipFill>
            <a:blip r:embed="rId4">
              <a:alphaModFix/>
            </a:blip>
            <a:stretch>
              <a:fillRect/>
            </a:stretch>
          </p:blipFill>
          <p:spPr>
            <a:xfrm>
              <a:off x="7081295" y="3296631"/>
              <a:ext cx="265943" cy="577098"/>
            </a:xfrm>
            <a:prstGeom prst="rect">
              <a:avLst/>
            </a:prstGeom>
            <a:noFill/>
            <a:ln>
              <a:noFill/>
            </a:ln>
            <a:effectLst>
              <a:outerShdw blurRad="57150" dist="19050" dir="5400000" algn="bl" rotWithShape="0">
                <a:srgbClr val="000000">
                  <a:alpha val="50000"/>
                </a:srgbClr>
              </a:outerShdw>
            </a:effectLst>
          </p:spPr>
        </p:pic>
        <p:pic>
          <p:nvPicPr>
            <p:cNvPr id="296" name="Google Shape;296;p35"/>
            <p:cNvPicPr preferRelativeResize="0"/>
            <p:nvPr/>
          </p:nvPicPr>
          <p:blipFill>
            <a:blip r:embed="rId5">
              <a:alphaModFix/>
            </a:blip>
            <a:stretch>
              <a:fillRect/>
            </a:stretch>
          </p:blipFill>
          <p:spPr>
            <a:xfrm>
              <a:off x="5691040" y="3388719"/>
              <a:ext cx="378911" cy="392938"/>
            </a:xfrm>
            <a:prstGeom prst="rect">
              <a:avLst/>
            </a:prstGeom>
            <a:noFill/>
            <a:ln>
              <a:noFill/>
            </a:ln>
          </p:spPr>
        </p:pic>
      </p:grpSp>
      <p:pic>
        <p:nvPicPr>
          <p:cNvPr id="298" name="Google Shape;298;p35"/>
          <p:cNvPicPr preferRelativeResize="0"/>
          <p:nvPr/>
        </p:nvPicPr>
        <p:blipFill>
          <a:blip r:embed="rId6">
            <a:alphaModFix/>
          </a:blip>
          <a:stretch>
            <a:fillRect/>
          </a:stretch>
        </p:blipFill>
        <p:spPr>
          <a:xfrm>
            <a:off x="9375051" y="5500252"/>
            <a:ext cx="1212364" cy="740633"/>
          </a:xfrm>
          <a:prstGeom prst="rect">
            <a:avLst/>
          </a:prstGeom>
          <a:noFill/>
          <a:ln>
            <a:noFill/>
          </a:ln>
          <a:effectLst>
            <a:outerShdw blurRad="100013" dist="19050" dir="5400000" algn="bl" rotWithShape="0">
              <a:srgbClr val="000000">
                <a:alpha val="50000"/>
              </a:srgbClr>
            </a:outerShdw>
          </a:effectLst>
        </p:spPr>
      </p:pic>
      <p:pic>
        <p:nvPicPr>
          <p:cNvPr id="299" name="Google Shape;299;p35"/>
          <p:cNvPicPr preferRelativeResize="0"/>
          <p:nvPr/>
        </p:nvPicPr>
        <p:blipFill>
          <a:blip r:embed="rId7">
            <a:alphaModFix/>
          </a:blip>
          <a:stretch>
            <a:fillRect/>
          </a:stretch>
        </p:blipFill>
        <p:spPr>
          <a:xfrm>
            <a:off x="7416667" y="5479717"/>
            <a:ext cx="952800" cy="660219"/>
          </a:xfrm>
          <a:prstGeom prst="rect">
            <a:avLst/>
          </a:prstGeom>
          <a:noFill/>
          <a:ln>
            <a:noFill/>
          </a:ln>
          <a:effectLst>
            <a:outerShdw blurRad="128588" dist="19050" dir="5400000" algn="bl" rotWithShape="0">
              <a:srgbClr val="000000">
                <a:alpha val="50000"/>
              </a:srgbClr>
            </a:outerShdw>
          </a:effectLst>
        </p:spPr>
      </p:pic>
      <p:sp>
        <p:nvSpPr>
          <p:cNvPr id="300" name="Google Shape;300;p35"/>
          <p:cNvSpPr/>
          <p:nvPr/>
        </p:nvSpPr>
        <p:spPr>
          <a:xfrm>
            <a:off x="3054816" y="4392267"/>
            <a:ext cx="2480400" cy="1257200"/>
          </a:xfrm>
          <a:prstGeom prst="roundRect">
            <a:avLst>
              <a:gd name="adj" fmla="val 16667"/>
            </a:avLst>
          </a:prstGeom>
          <a:solidFill>
            <a:srgbClr val="F4CCCC"/>
          </a:solidFill>
          <a:ln>
            <a:noFill/>
          </a:ln>
        </p:spPr>
        <p:txBody>
          <a:bodyPr spcFirstLastPara="1" wrap="square" lIns="121900" tIns="121900" rIns="121900" bIns="121900" anchor="ctr" anchorCtr="0">
            <a:noAutofit/>
          </a:bodyPr>
          <a:lstStyle/>
          <a:p>
            <a:endParaRPr sz="1200"/>
          </a:p>
        </p:txBody>
      </p:sp>
      <p:sp>
        <p:nvSpPr>
          <p:cNvPr id="301" name="Google Shape;301;p35"/>
          <p:cNvSpPr txBox="1"/>
          <p:nvPr/>
        </p:nvSpPr>
        <p:spPr>
          <a:xfrm>
            <a:off x="3895223" y="5615351"/>
            <a:ext cx="799600" cy="402800"/>
          </a:xfrm>
          <a:prstGeom prst="rect">
            <a:avLst/>
          </a:prstGeom>
          <a:noFill/>
          <a:ln>
            <a:noFill/>
          </a:ln>
        </p:spPr>
        <p:txBody>
          <a:bodyPr spcFirstLastPara="1" wrap="square" lIns="25400" tIns="25400" rIns="25400" bIns="25400" anchor="ctr" anchorCtr="0">
            <a:noAutofit/>
          </a:bodyPr>
          <a:lstStyle/>
          <a:p>
            <a:pPr algn="ctr">
              <a:buClr>
                <a:srgbClr val="000000"/>
              </a:buClr>
              <a:buSzPts val="1100"/>
            </a:pPr>
            <a:r>
              <a:rPr lang="en" sz="1600">
                <a:latin typeface="Gill Sans"/>
                <a:ea typeface="Gill Sans"/>
                <a:cs typeface="Gill Sans"/>
                <a:sym typeface="Gill Sans"/>
              </a:rPr>
              <a:t>Toolkit</a:t>
            </a:r>
            <a:endParaRPr sz="1600">
              <a:latin typeface="Lobster"/>
              <a:ea typeface="Lobster"/>
              <a:cs typeface="Lobster"/>
              <a:sym typeface="Lobster"/>
            </a:endParaRPr>
          </a:p>
        </p:txBody>
      </p:sp>
      <p:pic>
        <p:nvPicPr>
          <p:cNvPr id="302" name="Google Shape;302;p35"/>
          <p:cNvPicPr preferRelativeResize="0"/>
          <p:nvPr/>
        </p:nvPicPr>
        <p:blipFill>
          <a:blip r:embed="rId8">
            <a:alphaModFix/>
          </a:blip>
          <a:stretch>
            <a:fillRect/>
          </a:stretch>
        </p:blipFill>
        <p:spPr>
          <a:xfrm>
            <a:off x="3696867" y="4585196"/>
            <a:ext cx="341477" cy="402800"/>
          </a:xfrm>
          <a:prstGeom prst="rect">
            <a:avLst/>
          </a:prstGeom>
          <a:noFill/>
          <a:ln>
            <a:noFill/>
          </a:ln>
        </p:spPr>
      </p:pic>
      <p:pic>
        <p:nvPicPr>
          <p:cNvPr id="303" name="Google Shape;303;p35"/>
          <p:cNvPicPr preferRelativeResize="0"/>
          <p:nvPr/>
        </p:nvPicPr>
        <p:blipFill>
          <a:blip r:embed="rId9">
            <a:alphaModFix/>
          </a:blip>
          <a:stretch>
            <a:fillRect/>
          </a:stretch>
        </p:blipFill>
        <p:spPr>
          <a:xfrm>
            <a:off x="3161167" y="5063567"/>
            <a:ext cx="424133" cy="424133"/>
          </a:xfrm>
          <a:prstGeom prst="rect">
            <a:avLst/>
          </a:prstGeom>
          <a:noFill/>
          <a:ln>
            <a:noFill/>
          </a:ln>
          <a:effectLst>
            <a:outerShdw blurRad="57150" dist="19050" dir="5400000" algn="bl" rotWithShape="0">
              <a:srgbClr val="000000">
                <a:alpha val="50000"/>
              </a:srgbClr>
            </a:outerShdw>
          </a:effectLst>
        </p:spPr>
      </p:pic>
      <p:pic>
        <p:nvPicPr>
          <p:cNvPr id="304" name="Google Shape;304;p35"/>
          <p:cNvPicPr preferRelativeResize="0"/>
          <p:nvPr/>
        </p:nvPicPr>
        <p:blipFill>
          <a:blip r:embed="rId10">
            <a:alphaModFix/>
          </a:blip>
          <a:stretch>
            <a:fillRect/>
          </a:stretch>
        </p:blipFill>
        <p:spPr>
          <a:xfrm>
            <a:off x="4113733" y="5163400"/>
            <a:ext cx="1325400" cy="224467"/>
          </a:xfrm>
          <a:prstGeom prst="rect">
            <a:avLst/>
          </a:prstGeom>
          <a:noFill/>
          <a:ln>
            <a:noFill/>
          </a:ln>
          <a:effectLst>
            <a:outerShdw blurRad="57150" dist="19050" dir="5400000" algn="bl" rotWithShape="0">
              <a:srgbClr val="000000">
                <a:alpha val="50000"/>
              </a:srgbClr>
            </a:outerShdw>
          </a:effectLst>
        </p:spPr>
      </p:pic>
      <p:pic>
        <p:nvPicPr>
          <p:cNvPr id="305" name="Google Shape;305;p35" descr="Brand assets - Hugging Face"/>
          <p:cNvPicPr preferRelativeResize="0"/>
          <p:nvPr/>
        </p:nvPicPr>
        <p:blipFill>
          <a:blip r:embed="rId11">
            <a:alphaModFix/>
          </a:blip>
          <a:stretch>
            <a:fillRect/>
          </a:stretch>
        </p:blipFill>
        <p:spPr>
          <a:xfrm>
            <a:off x="4149901" y="4637330"/>
            <a:ext cx="1122041" cy="298567"/>
          </a:xfrm>
          <a:prstGeom prst="rect">
            <a:avLst/>
          </a:prstGeom>
          <a:noFill/>
          <a:ln>
            <a:noFill/>
          </a:ln>
        </p:spPr>
      </p:pic>
      <p:pic>
        <p:nvPicPr>
          <p:cNvPr id="306" name="Google Shape;306;p35" descr="Robotic arm " title="Robotic arm "/>
          <p:cNvPicPr preferRelativeResize="0"/>
          <p:nvPr/>
        </p:nvPicPr>
        <p:blipFill>
          <a:blip r:embed="rId12">
            <a:alphaModFix/>
          </a:blip>
          <a:stretch>
            <a:fillRect/>
          </a:stretch>
        </p:blipFill>
        <p:spPr>
          <a:xfrm>
            <a:off x="3161168" y="4554035"/>
            <a:ext cx="424133" cy="424133"/>
          </a:xfrm>
          <a:prstGeom prst="rect">
            <a:avLst/>
          </a:prstGeom>
          <a:noFill/>
          <a:ln>
            <a:noFill/>
          </a:ln>
        </p:spPr>
      </p:pic>
      <p:pic>
        <p:nvPicPr>
          <p:cNvPr id="307" name="Google Shape;307;p35"/>
          <p:cNvPicPr preferRelativeResize="0"/>
          <p:nvPr/>
        </p:nvPicPr>
        <p:blipFill>
          <a:blip r:embed="rId13">
            <a:alphaModFix/>
          </a:blip>
          <a:stretch>
            <a:fillRect/>
          </a:stretch>
        </p:blipFill>
        <p:spPr>
          <a:xfrm>
            <a:off x="3666200" y="5074233"/>
            <a:ext cx="402800" cy="402800"/>
          </a:xfrm>
          <a:prstGeom prst="rect">
            <a:avLst/>
          </a:prstGeom>
          <a:noFill/>
          <a:ln>
            <a:noFill/>
          </a:ln>
        </p:spPr>
      </p:pic>
      <p:sp>
        <p:nvSpPr>
          <p:cNvPr id="308" name="Google Shape;308;p35"/>
          <p:cNvSpPr txBox="1"/>
          <p:nvPr/>
        </p:nvSpPr>
        <p:spPr>
          <a:xfrm>
            <a:off x="4342020" y="3989467"/>
            <a:ext cx="913200" cy="402800"/>
          </a:xfrm>
          <a:prstGeom prst="rect">
            <a:avLst/>
          </a:prstGeom>
          <a:noFill/>
          <a:ln>
            <a:noFill/>
          </a:ln>
        </p:spPr>
        <p:txBody>
          <a:bodyPr spcFirstLastPara="1" wrap="square" lIns="25400" tIns="25400" rIns="25400" bIns="25400" anchor="ctr" anchorCtr="0">
            <a:noAutofit/>
          </a:bodyPr>
          <a:lstStyle/>
          <a:p>
            <a:pPr algn="ctr">
              <a:buClr>
                <a:srgbClr val="000000"/>
              </a:buClr>
              <a:buSzPts val="1100"/>
            </a:pPr>
            <a:r>
              <a:rPr lang="en" sz="1467">
                <a:latin typeface="Avenir"/>
                <a:ea typeface="Avenir"/>
                <a:cs typeface="Avenir"/>
                <a:sym typeface="Avenir"/>
              </a:rPr>
              <a:t>Tool using</a:t>
            </a:r>
            <a:endParaRPr sz="1467">
              <a:latin typeface="Avenir"/>
              <a:ea typeface="Avenir"/>
              <a:cs typeface="Avenir"/>
              <a:sym typeface="Avenir"/>
            </a:endParaRPr>
          </a:p>
        </p:txBody>
      </p:sp>
      <p:cxnSp>
        <p:nvCxnSpPr>
          <p:cNvPr id="309" name="Google Shape;309;p35"/>
          <p:cNvCxnSpPr/>
          <p:nvPr/>
        </p:nvCxnSpPr>
        <p:spPr>
          <a:xfrm rot="10800000" flipH="1">
            <a:off x="4292800" y="3915917"/>
            <a:ext cx="4400" cy="438800"/>
          </a:xfrm>
          <a:prstGeom prst="straightConnector1">
            <a:avLst/>
          </a:prstGeom>
          <a:noFill/>
          <a:ln w="25400" cap="flat" cmpd="sng">
            <a:solidFill>
              <a:srgbClr val="EA9999"/>
            </a:solidFill>
            <a:prstDash val="solid"/>
            <a:miter lim="400000"/>
            <a:headEnd type="none" w="sm" len="sm"/>
            <a:tailEnd type="triangle" w="med" len="med"/>
          </a:ln>
        </p:spPr>
      </p:cxnSp>
      <p:sp>
        <p:nvSpPr>
          <p:cNvPr id="2" name="TextBox 1">
            <a:hlinkClick r:id="rId14"/>
            <a:extLst>
              <a:ext uri="{FF2B5EF4-FFF2-40B4-BE49-F238E27FC236}">
                <a16:creationId xmlns:a16="http://schemas.microsoft.com/office/drawing/2014/main" id="{801AF91A-6FC2-669B-21F5-2D6ACA3361E5}"/>
              </a:ext>
            </a:extLst>
          </p:cNvPr>
          <p:cNvSpPr txBox="1"/>
          <p:nvPr/>
        </p:nvSpPr>
        <p:spPr>
          <a:xfrm>
            <a:off x="8970069" y="6430219"/>
            <a:ext cx="1836914" cy="523220"/>
          </a:xfrm>
          <a:prstGeom prst="rect">
            <a:avLst/>
          </a:prstGeom>
          <a:noFill/>
        </p:spPr>
        <p:txBody>
          <a:bodyPr wrap="none" lIns="0" rIns="0" rtlCol="0">
            <a:spAutoFit/>
          </a:bodyPr>
          <a:lstStyle/>
          <a:p>
            <a:pPr algn="ctr"/>
            <a:r>
              <a:rPr lang="en-US" sz="1400" dirty="0"/>
              <a:t>Source: Tao </a:t>
            </a:r>
            <a:r>
              <a:rPr lang="en-US" sz="1400" dirty="0" err="1"/>
              <a:t>Yu@OSWorld</a:t>
            </a:r>
            <a:endParaRPr lang="en-US" sz="1400" dirty="0"/>
          </a:p>
          <a:p>
            <a:pPr algn="ct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38A6F-D5A5-DE9E-7DB9-9EE61E542092}"/>
              </a:ext>
            </a:extLst>
          </p:cNvPr>
          <p:cNvSpPr>
            <a:spLocks noGrp="1"/>
          </p:cNvSpPr>
          <p:nvPr>
            <p:ph type="title"/>
          </p:nvPr>
        </p:nvSpPr>
        <p:spPr/>
        <p:txBody>
          <a:bodyPr/>
          <a:lstStyle/>
          <a:p>
            <a:r>
              <a:rPr lang="en-US" dirty="0"/>
              <a:t>Report </a:t>
            </a:r>
            <a:r>
              <a:rPr lang="en-US" dirty="0" err="1"/>
              <a:t>mAIstro</a:t>
            </a:r>
            <a:r>
              <a:rPr lang="en-US" dirty="0"/>
              <a:t>: EU Regulation Analyst</a:t>
            </a:r>
          </a:p>
        </p:txBody>
      </p:sp>
      <p:sp>
        <p:nvSpPr>
          <p:cNvPr id="3" name="Text Placeholder 2">
            <a:extLst>
              <a:ext uri="{FF2B5EF4-FFF2-40B4-BE49-F238E27FC236}">
                <a16:creationId xmlns:a16="http://schemas.microsoft.com/office/drawing/2014/main" id="{A7A2C75C-F41D-219E-2AB8-E8ED902E3AD5}"/>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5EF4E789-4BB8-9B11-6527-97690C043111}"/>
              </a:ext>
            </a:extLst>
          </p:cNvPr>
          <p:cNvSpPr>
            <a:spLocks noGrp="1"/>
          </p:cNvSpPr>
          <p:nvPr>
            <p:ph type="body" idx="2"/>
          </p:nvPr>
        </p:nvSpPr>
        <p:spPr/>
        <p:txBody>
          <a:bodyPr>
            <a:normAutofit fontScale="92500" lnSpcReduction="10000"/>
          </a:bodyPr>
          <a:lstStyle/>
          <a:p>
            <a:r>
              <a:rPr lang="en-US" b="0" i="1" dirty="0">
                <a:solidFill>
                  <a:srgbClr val="1F2328"/>
                </a:solidFill>
                <a:effectLst/>
                <a:latin typeface="-apple-system"/>
              </a:rPr>
              <a:t>Creating comprehensive reports remains a time-consuming challenge.</a:t>
            </a:r>
            <a:endParaRPr lang="en-US" i="1" dirty="0"/>
          </a:p>
        </p:txBody>
      </p:sp>
      <p:pic>
        <p:nvPicPr>
          <p:cNvPr id="1026" name="Picture 2" descr="report_mAIstro">
            <a:extLst>
              <a:ext uri="{FF2B5EF4-FFF2-40B4-BE49-F238E27FC236}">
                <a16:creationId xmlns:a16="http://schemas.microsoft.com/office/drawing/2014/main" id="{846A3B32-805F-E8BD-749F-E0A3BDBE79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074" y="2539178"/>
            <a:ext cx="9498374" cy="283467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extLst>
              <a:ext uri="{FF2B5EF4-FFF2-40B4-BE49-F238E27FC236}">
                <a16:creationId xmlns:a16="http://schemas.microsoft.com/office/drawing/2014/main" id="{A064262F-C04C-0771-C95B-42A73A4F2CEF}"/>
              </a:ext>
            </a:extLst>
          </p:cNvPr>
          <p:cNvSpPr txBox="1"/>
          <p:nvPr/>
        </p:nvSpPr>
        <p:spPr>
          <a:xfrm>
            <a:off x="7731602" y="5936127"/>
            <a:ext cx="4016485" cy="523220"/>
          </a:xfrm>
          <a:prstGeom prst="rect">
            <a:avLst/>
          </a:prstGeom>
          <a:noFill/>
        </p:spPr>
        <p:txBody>
          <a:bodyPr wrap="none" lIns="0" rIns="0" rtlCol="0">
            <a:spAutoFit/>
          </a:bodyPr>
          <a:lstStyle/>
          <a:p>
            <a:pPr algn="ctr"/>
            <a:r>
              <a:rPr lang="en-US" sz="1400" dirty="0"/>
              <a:t>Source: https://github.com/langchain-ai/report-mAIstro</a:t>
            </a:r>
          </a:p>
          <a:p>
            <a:pPr algn="ctr"/>
            <a:endParaRPr lang="en-US" sz="1400" dirty="0"/>
          </a:p>
        </p:txBody>
      </p:sp>
    </p:spTree>
    <p:extLst>
      <p:ext uri="{BB962C8B-B14F-4D97-AF65-F5344CB8AC3E}">
        <p14:creationId xmlns:p14="http://schemas.microsoft.com/office/powerpoint/2010/main" val="4288034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E7BB67-53FD-BD04-8582-C998EDC095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847EBB-61B1-8E7C-CA20-DD6316627294}"/>
              </a:ext>
            </a:extLst>
          </p:cNvPr>
          <p:cNvSpPr>
            <a:spLocks noGrp="1"/>
          </p:cNvSpPr>
          <p:nvPr>
            <p:ph type="title"/>
          </p:nvPr>
        </p:nvSpPr>
        <p:spPr/>
        <p:txBody>
          <a:bodyPr/>
          <a:lstStyle/>
          <a:p>
            <a:r>
              <a:rPr lang="en-US" dirty="0"/>
              <a:t>Report </a:t>
            </a:r>
            <a:r>
              <a:rPr lang="en-US" dirty="0" err="1"/>
              <a:t>mAIstro</a:t>
            </a:r>
            <a:r>
              <a:rPr lang="en-US" dirty="0"/>
              <a:t>: EU Regulation Analyst</a:t>
            </a:r>
          </a:p>
        </p:txBody>
      </p:sp>
      <p:pic>
        <p:nvPicPr>
          <p:cNvPr id="1026" name="Picture 2" descr="report_mAIstro">
            <a:extLst>
              <a:ext uri="{FF2B5EF4-FFF2-40B4-BE49-F238E27FC236}">
                <a16:creationId xmlns:a16="http://schemas.microsoft.com/office/drawing/2014/main" id="{D8D51883-C4E0-C120-E6AA-B58EE6BBBA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340" y="3226420"/>
            <a:ext cx="3739279" cy="11159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hlinkClick r:id="rId3"/>
            <a:extLst>
              <a:ext uri="{FF2B5EF4-FFF2-40B4-BE49-F238E27FC236}">
                <a16:creationId xmlns:a16="http://schemas.microsoft.com/office/drawing/2014/main" id="{F1284755-B96F-6715-79B8-1B995B47AA71}"/>
              </a:ext>
            </a:extLst>
          </p:cNvPr>
          <p:cNvSpPr txBox="1"/>
          <p:nvPr/>
        </p:nvSpPr>
        <p:spPr>
          <a:xfrm>
            <a:off x="7731602" y="5936127"/>
            <a:ext cx="4016485" cy="523220"/>
          </a:xfrm>
          <a:prstGeom prst="rect">
            <a:avLst/>
          </a:prstGeom>
          <a:noFill/>
        </p:spPr>
        <p:txBody>
          <a:bodyPr wrap="none" lIns="0" rIns="0" rtlCol="0">
            <a:spAutoFit/>
          </a:bodyPr>
          <a:lstStyle/>
          <a:p>
            <a:pPr algn="ctr"/>
            <a:r>
              <a:rPr lang="en-US" sz="1400" dirty="0"/>
              <a:t>Source: https://github.com/langchain-ai/report-mAIstro</a:t>
            </a:r>
          </a:p>
          <a:p>
            <a:pPr algn="ctr"/>
            <a:endParaRPr lang="en-US" sz="1400" dirty="0"/>
          </a:p>
        </p:txBody>
      </p:sp>
      <p:pic>
        <p:nvPicPr>
          <p:cNvPr id="9" name="Picture 8">
            <a:extLst>
              <a:ext uri="{FF2B5EF4-FFF2-40B4-BE49-F238E27FC236}">
                <a16:creationId xmlns:a16="http://schemas.microsoft.com/office/drawing/2014/main" id="{8714847A-E4C5-C00A-187C-EA47AEE34C78}"/>
              </a:ext>
            </a:extLst>
          </p:cNvPr>
          <p:cNvPicPr>
            <a:picLocks noChangeAspect="1"/>
          </p:cNvPicPr>
          <p:nvPr/>
        </p:nvPicPr>
        <p:blipFill>
          <a:blip r:embed="rId4"/>
          <a:stretch>
            <a:fillRect/>
          </a:stretch>
        </p:blipFill>
        <p:spPr>
          <a:xfrm>
            <a:off x="4389277" y="2222809"/>
            <a:ext cx="7343383" cy="3514333"/>
          </a:xfrm>
          <a:prstGeom prst="rect">
            <a:avLst/>
          </a:prstGeom>
        </p:spPr>
      </p:pic>
      <p:pic>
        <p:nvPicPr>
          <p:cNvPr id="2050" name="Picture 2" descr="Tavily Documentation | Tavily AI">
            <a:extLst>
              <a:ext uri="{FF2B5EF4-FFF2-40B4-BE49-F238E27FC236}">
                <a16:creationId xmlns:a16="http://schemas.microsoft.com/office/drawing/2014/main" id="{B664A512-5E94-B6CC-2E2E-002502A80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673" y="5313752"/>
            <a:ext cx="1066683" cy="3519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xceptional Agent Framework ...">
            <a:extLst>
              <a:ext uri="{FF2B5EF4-FFF2-40B4-BE49-F238E27FC236}">
                <a16:creationId xmlns:a16="http://schemas.microsoft.com/office/drawing/2014/main" id="{56D37E3F-A03B-8A3A-65F9-7C004A5FF3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662" y="5340484"/>
            <a:ext cx="2193660" cy="35192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79AF3399-DAF4-AF3B-BA3F-05E873E795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92973" y="5845813"/>
            <a:ext cx="1296403" cy="35192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3">
            <a:extLst>
              <a:ext uri="{FF2B5EF4-FFF2-40B4-BE49-F238E27FC236}">
                <a16:creationId xmlns:a16="http://schemas.microsoft.com/office/drawing/2014/main" id="{99B02315-B5AD-A60C-CD13-F093E8232DFC}"/>
              </a:ext>
            </a:extLst>
          </p:cNvPr>
          <p:cNvSpPr txBox="1">
            <a:spLocks/>
          </p:cNvSpPr>
          <p:nvPr/>
        </p:nvSpPr>
        <p:spPr>
          <a:xfrm>
            <a:off x="762001" y="1344724"/>
            <a:ext cx="10972801" cy="416307"/>
          </a:xfrm>
          <a:prstGeom prst="rect">
            <a:avLst/>
          </a:prstGeom>
          <a:noFill/>
          <a:ln>
            <a:noFill/>
          </a:ln>
        </p:spPr>
        <p:txBody>
          <a:bodyPr spcFirstLastPara="1" vert="horz" wrap="square" lIns="19050" tIns="19050" rIns="19050" bIns="19050" rtlCol="0" anchor="t" anchorCtr="0">
            <a:normAutofit/>
          </a:bodyPr>
          <a:lstStyle>
            <a:lvl1pPr marL="609585" lvl="0" indent="-304792" algn="ctr" defTabSz="914446" rtl="0" eaLnBrk="1" latinLnBrk="0" hangingPunct="1">
              <a:lnSpc>
                <a:spcPct val="100000"/>
              </a:lnSpc>
              <a:spcBef>
                <a:spcPts val="0"/>
              </a:spcBef>
              <a:spcAft>
                <a:spcPts val="0"/>
              </a:spcAft>
              <a:buClr>
                <a:srgbClr val="000000"/>
              </a:buClr>
              <a:buSzPts val="1700"/>
              <a:buFont typeface="Arial"/>
              <a:buNone/>
              <a:defRPr sz="1600" kern="1200">
                <a:solidFill>
                  <a:srgbClr val="001639"/>
                </a:solidFill>
                <a:latin typeface="Arial"/>
                <a:ea typeface="Arial"/>
                <a:cs typeface="Arial"/>
                <a:sym typeface="Arial"/>
              </a:defRPr>
            </a:lvl1pPr>
            <a:lvl2pPr marL="1219170" lvl="1" indent="-389457" algn="l" defTabSz="914446" rtl="0" eaLnBrk="1" latinLnBrk="0" hangingPunct="1">
              <a:lnSpc>
                <a:spcPct val="90000"/>
              </a:lnSpc>
              <a:spcBef>
                <a:spcPts val="1200"/>
              </a:spcBef>
              <a:spcAft>
                <a:spcPts val="0"/>
              </a:spcAft>
              <a:buClr>
                <a:srgbClr val="000000"/>
              </a:buClr>
              <a:buSzPts val="1000"/>
              <a:buFont typeface="Calibri Light" panose="020F0302020204030204" pitchFamily="34" charset="0"/>
              <a:buChar char="•"/>
              <a:defRPr sz="1500" kern="1200">
                <a:solidFill>
                  <a:srgbClr val="001639"/>
                </a:solidFill>
                <a:latin typeface="+mn-lt"/>
                <a:ea typeface="+mn-ea"/>
                <a:cs typeface="+mn-cs"/>
              </a:defRPr>
            </a:lvl2pPr>
            <a:lvl3pPr marL="1828754" lvl="2" indent="-389457" algn="l" defTabSz="914446" rtl="0" eaLnBrk="1" latinLnBrk="0" hangingPunct="1">
              <a:lnSpc>
                <a:spcPct val="90000"/>
              </a:lnSpc>
              <a:spcBef>
                <a:spcPts val="1200"/>
              </a:spcBef>
              <a:spcAft>
                <a:spcPts val="0"/>
              </a:spcAft>
              <a:buClr>
                <a:srgbClr val="000000"/>
              </a:buClr>
              <a:buSzPts val="1000"/>
              <a:buFont typeface="Calibri Light" panose="020F0302020204030204" pitchFamily="34" charset="0"/>
              <a:buChar char="•"/>
              <a:defRPr sz="1400" kern="1200">
                <a:solidFill>
                  <a:srgbClr val="001639"/>
                </a:solidFill>
                <a:latin typeface="+mn-lt"/>
                <a:ea typeface="+mn-ea"/>
                <a:cs typeface="+mn-cs"/>
              </a:defRPr>
            </a:lvl3pPr>
            <a:lvl4pPr marL="2438339" lvl="3" indent="-389457" algn="l" defTabSz="914446" rtl="0" eaLnBrk="1" latinLnBrk="0" hangingPunct="1">
              <a:lnSpc>
                <a:spcPct val="90000"/>
              </a:lnSpc>
              <a:spcBef>
                <a:spcPts val="1200"/>
              </a:spcBef>
              <a:spcAft>
                <a:spcPts val="0"/>
              </a:spcAft>
              <a:buClr>
                <a:srgbClr val="000000"/>
              </a:buClr>
              <a:buSzPts val="1000"/>
              <a:buFont typeface="Calibri Light" panose="020F0302020204030204" pitchFamily="34" charset="0"/>
              <a:buChar char="•"/>
              <a:defRPr sz="1300" kern="1200">
                <a:solidFill>
                  <a:srgbClr val="001639"/>
                </a:solidFill>
                <a:latin typeface="+mn-lt"/>
                <a:ea typeface="+mn-ea"/>
                <a:cs typeface="+mn-cs"/>
              </a:defRPr>
            </a:lvl4pPr>
            <a:lvl5pPr marL="3047924" lvl="4" indent="-389457" algn="l" defTabSz="914446" rtl="0" eaLnBrk="1" latinLnBrk="0" hangingPunct="1">
              <a:lnSpc>
                <a:spcPct val="90000"/>
              </a:lnSpc>
              <a:spcBef>
                <a:spcPts val="1200"/>
              </a:spcBef>
              <a:spcAft>
                <a:spcPts val="0"/>
              </a:spcAft>
              <a:buClr>
                <a:srgbClr val="000000"/>
              </a:buClr>
              <a:buSzPts val="1000"/>
              <a:buFont typeface="Calibri Light" panose="020F0302020204030204" pitchFamily="34" charset="0"/>
              <a:buChar char="•"/>
              <a:defRPr sz="1200" kern="1200">
                <a:solidFill>
                  <a:srgbClr val="001639"/>
                </a:solidFill>
                <a:latin typeface="+mn-lt"/>
                <a:ea typeface="+mn-ea"/>
                <a:cs typeface="+mn-cs"/>
              </a:defRPr>
            </a:lvl5pPr>
            <a:lvl6pPr marL="3657509" lvl="5" indent="-389457" algn="l" defTabSz="914446" rtl="0" eaLnBrk="1" latinLnBrk="0" hangingPunct="1">
              <a:lnSpc>
                <a:spcPct val="90000"/>
              </a:lnSpc>
              <a:spcBef>
                <a:spcPts val="1200"/>
              </a:spcBef>
              <a:spcAft>
                <a:spcPts val="0"/>
              </a:spcAft>
              <a:buClr>
                <a:srgbClr val="000000"/>
              </a:buClr>
              <a:buSzPts val="1000"/>
              <a:buFont typeface="Arial" panose="020B0604020202020204" pitchFamily="34" charset="0"/>
              <a:buChar char="•"/>
              <a:defRPr sz="1800" kern="1200">
                <a:solidFill>
                  <a:schemeClr val="tx1"/>
                </a:solidFill>
                <a:latin typeface="+mn-lt"/>
                <a:ea typeface="+mn-ea"/>
                <a:cs typeface="+mn-cs"/>
              </a:defRPr>
            </a:lvl6pPr>
            <a:lvl7pPr marL="4267093" lvl="6" indent="-389457" algn="l" defTabSz="914446" rtl="0" eaLnBrk="1" latinLnBrk="0" hangingPunct="1">
              <a:lnSpc>
                <a:spcPct val="90000"/>
              </a:lnSpc>
              <a:spcBef>
                <a:spcPts val="1200"/>
              </a:spcBef>
              <a:spcAft>
                <a:spcPts val="0"/>
              </a:spcAft>
              <a:buClr>
                <a:srgbClr val="000000"/>
              </a:buClr>
              <a:buSzPts val="1000"/>
              <a:buFont typeface="Arial" panose="020B0604020202020204" pitchFamily="34" charset="0"/>
              <a:buChar char="•"/>
              <a:defRPr sz="1800" kern="1200">
                <a:solidFill>
                  <a:schemeClr val="tx1"/>
                </a:solidFill>
                <a:latin typeface="+mn-lt"/>
                <a:ea typeface="+mn-ea"/>
                <a:cs typeface="+mn-cs"/>
              </a:defRPr>
            </a:lvl7pPr>
            <a:lvl8pPr marL="4876678" lvl="7" indent="-389457" algn="l" defTabSz="914446" rtl="0" eaLnBrk="1" latinLnBrk="0" hangingPunct="1">
              <a:lnSpc>
                <a:spcPct val="90000"/>
              </a:lnSpc>
              <a:spcBef>
                <a:spcPts val="1200"/>
              </a:spcBef>
              <a:spcAft>
                <a:spcPts val="0"/>
              </a:spcAft>
              <a:buClr>
                <a:srgbClr val="000000"/>
              </a:buClr>
              <a:buSzPts val="1000"/>
              <a:buFont typeface="Arial" panose="020B0604020202020204" pitchFamily="34" charset="0"/>
              <a:buChar char="•"/>
              <a:defRPr sz="1800" kern="1200">
                <a:solidFill>
                  <a:schemeClr val="tx1"/>
                </a:solidFill>
                <a:latin typeface="+mn-lt"/>
                <a:ea typeface="+mn-ea"/>
                <a:cs typeface="+mn-cs"/>
              </a:defRPr>
            </a:lvl8pPr>
            <a:lvl9pPr marL="5486263" lvl="8" indent="-389457" algn="l" defTabSz="914446" rtl="0" eaLnBrk="1" latinLnBrk="0" hangingPunct="1">
              <a:lnSpc>
                <a:spcPct val="90000"/>
              </a:lnSpc>
              <a:spcBef>
                <a:spcPts val="1200"/>
              </a:spcBef>
              <a:spcAft>
                <a:spcPts val="0"/>
              </a:spcAft>
              <a:buClr>
                <a:srgbClr val="000000"/>
              </a:buClr>
              <a:buSzPts val="1000"/>
              <a:buFont typeface="Arial" panose="020B0604020202020204" pitchFamily="34" charset="0"/>
              <a:buChar char="•"/>
              <a:defRPr sz="1800" kern="1200">
                <a:solidFill>
                  <a:schemeClr val="tx1"/>
                </a:solidFill>
                <a:latin typeface="+mn-lt"/>
                <a:ea typeface="+mn-ea"/>
                <a:cs typeface="+mn-cs"/>
              </a:defRPr>
            </a:lvl9pPr>
          </a:lstStyle>
          <a:p>
            <a:r>
              <a:rPr lang="en-US" i="1">
                <a:solidFill>
                  <a:srgbClr val="1F2328"/>
                </a:solidFill>
                <a:latin typeface="-apple-system"/>
              </a:rPr>
              <a:t>Creating comprehensive reports remains a time-consuming challenge.</a:t>
            </a:r>
            <a:endParaRPr lang="en-US" i="1" dirty="0"/>
          </a:p>
        </p:txBody>
      </p:sp>
    </p:spTree>
    <p:extLst>
      <p:ext uri="{BB962C8B-B14F-4D97-AF65-F5344CB8AC3E}">
        <p14:creationId xmlns:p14="http://schemas.microsoft.com/office/powerpoint/2010/main" val="3158325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6D6A784-0460-CFC2-4B2C-2E20CC1D387B}"/>
              </a:ext>
            </a:extLst>
          </p:cNvPr>
          <p:cNvSpPr>
            <a:spLocks noGrp="1"/>
          </p:cNvSpPr>
          <p:nvPr>
            <p:ph type="title"/>
          </p:nvPr>
        </p:nvSpPr>
        <p:spPr/>
        <p:txBody>
          <a:bodyPr/>
          <a:lstStyle/>
          <a:p>
            <a:r>
              <a:rPr lang="en-US" dirty="0"/>
              <a:t>Motivation</a:t>
            </a:r>
          </a:p>
        </p:txBody>
      </p:sp>
      <p:pic>
        <p:nvPicPr>
          <p:cNvPr id="13" name="Picture 12">
            <a:extLst>
              <a:ext uri="{FF2B5EF4-FFF2-40B4-BE49-F238E27FC236}">
                <a16:creationId xmlns:a16="http://schemas.microsoft.com/office/drawing/2014/main" id="{63251543-F0AD-1F19-9612-B52F5223B571}"/>
              </a:ext>
            </a:extLst>
          </p:cNvPr>
          <p:cNvPicPr>
            <a:picLocks noChangeAspect="1"/>
          </p:cNvPicPr>
          <p:nvPr/>
        </p:nvPicPr>
        <p:blipFill>
          <a:blip r:embed="rId3"/>
          <a:stretch>
            <a:fillRect/>
          </a:stretch>
        </p:blipFill>
        <p:spPr>
          <a:xfrm>
            <a:off x="5602576" y="941967"/>
            <a:ext cx="4274669" cy="290972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 name="Picture 14">
            <a:extLst>
              <a:ext uri="{FF2B5EF4-FFF2-40B4-BE49-F238E27FC236}">
                <a16:creationId xmlns:a16="http://schemas.microsoft.com/office/drawing/2014/main" id="{9B1ED6FC-2E4E-783F-D40F-C183B71861AB}"/>
              </a:ext>
            </a:extLst>
          </p:cNvPr>
          <p:cNvPicPr>
            <a:picLocks noChangeAspect="1"/>
          </p:cNvPicPr>
          <p:nvPr/>
        </p:nvPicPr>
        <p:blipFill>
          <a:blip r:embed="rId4"/>
          <a:stretch>
            <a:fillRect/>
          </a:stretch>
        </p:blipFill>
        <p:spPr>
          <a:xfrm>
            <a:off x="6136694" y="3866243"/>
            <a:ext cx="3206431" cy="174872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 name="Picture 16">
            <a:extLst>
              <a:ext uri="{FF2B5EF4-FFF2-40B4-BE49-F238E27FC236}">
                <a16:creationId xmlns:a16="http://schemas.microsoft.com/office/drawing/2014/main" id="{98072075-25EF-18BD-1F3C-C75BCFD6681B}"/>
              </a:ext>
            </a:extLst>
          </p:cNvPr>
          <p:cNvPicPr>
            <a:picLocks noChangeAspect="1"/>
          </p:cNvPicPr>
          <p:nvPr/>
        </p:nvPicPr>
        <p:blipFill>
          <a:blip r:embed="rId5"/>
          <a:stretch>
            <a:fillRect/>
          </a:stretch>
        </p:blipFill>
        <p:spPr>
          <a:xfrm>
            <a:off x="266285" y="1266651"/>
            <a:ext cx="4967821" cy="2585043"/>
          </a:xfrm>
          <a:prstGeom prst="rect">
            <a:avLst/>
          </a:prstGeom>
        </p:spPr>
      </p:pic>
      <p:pic>
        <p:nvPicPr>
          <p:cNvPr id="19" name="Picture 18">
            <a:extLst>
              <a:ext uri="{FF2B5EF4-FFF2-40B4-BE49-F238E27FC236}">
                <a16:creationId xmlns:a16="http://schemas.microsoft.com/office/drawing/2014/main" id="{356FE653-8089-CA69-2004-6642AEA27D25}"/>
              </a:ext>
            </a:extLst>
          </p:cNvPr>
          <p:cNvPicPr>
            <a:picLocks noChangeAspect="1"/>
          </p:cNvPicPr>
          <p:nvPr/>
        </p:nvPicPr>
        <p:blipFill>
          <a:blip r:embed="rId6"/>
          <a:stretch>
            <a:fillRect/>
          </a:stretch>
        </p:blipFill>
        <p:spPr>
          <a:xfrm>
            <a:off x="265173" y="2712144"/>
            <a:ext cx="6692723" cy="3533309"/>
          </a:xfrm>
          <a:prstGeom prst="rect">
            <a:avLst/>
          </a:prstGeom>
        </p:spPr>
      </p:pic>
      <p:pic>
        <p:nvPicPr>
          <p:cNvPr id="11" name="Picture 10">
            <a:extLst>
              <a:ext uri="{FF2B5EF4-FFF2-40B4-BE49-F238E27FC236}">
                <a16:creationId xmlns:a16="http://schemas.microsoft.com/office/drawing/2014/main" id="{D7B51EE9-A48E-DFDE-8276-C3D0044F23F2}"/>
              </a:ext>
            </a:extLst>
          </p:cNvPr>
          <p:cNvPicPr>
            <a:picLocks noChangeAspect="1"/>
          </p:cNvPicPr>
          <p:nvPr/>
        </p:nvPicPr>
        <p:blipFill>
          <a:blip r:embed="rId7"/>
          <a:stretch>
            <a:fillRect/>
          </a:stretch>
        </p:blipFill>
        <p:spPr>
          <a:xfrm>
            <a:off x="7582490" y="1818487"/>
            <a:ext cx="4462886" cy="40975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5943556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7AD9A0-E582-2353-A6CE-667A076C15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C0A4CF-9806-068B-AA7D-D08B6192C824}"/>
              </a:ext>
            </a:extLst>
          </p:cNvPr>
          <p:cNvSpPr>
            <a:spLocks noGrp="1"/>
          </p:cNvSpPr>
          <p:nvPr>
            <p:ph type="title"/>
          </p:nvPr>
        </p:nvSpPr>
        <p:spPr/>
        <p:txBody>
          <a:bodyPr/>
          <a:lstStyle/>
          <a:p>
            <a:r>
              <a:rPr lang="en-US" dirty="0"/>
              <a:t>Report </a:t>
            </a:r>
            <a:r>
              <a:rPr lang="en-US" dirty="0" err="1"/>
              <a:t>mAIstro</a:t>
            </a:r>
            <a:r>
              <a:rPr lang="en-US" dirty="0"/>
              <a:t>: EU Regulation Analyst</a:t>
            </a:r>
          </a:p>
        </p:txBody>
      </p:sp>
      <p:sp>
        <p:nvSpPr>
          <p:cNvPr id="7" name="TextBox 6">
            <a:hlinkClick r:id="rId3"/>
            <a:extLst>
              <a:ext uri="{FF2B5EF4-FFF2-40B4-BE49-F238E27FC236}">
                <a16:creationId xmlns:a16="http://schemas.microsoft.com/office/drawing/2014/main" id="{798B5A68-1761-EE52-524F-7741374B852C}"/>
              </a:ext>
            </a:extLst>
          </p:cNvPr>
          <p:cNvSpPr txBox="1"/>
          <p:nvPr/>
        </p:nvSpPr>
        <p:spPr>
          <a:xfrm>
            <a:off x="7731602" y="5936127"/>
            <a:ext cx="4016485" cy="523220"/>
          </a:xfrm>
          <a:prstGeom prst="rect">
            <a:avLst/>
          </a:prstGeom>
          <a:noFill/>
        </p:spPr>
        <p:txBody>
          <a:bodyPr wrap="none" lIns="0" rIns="0" rtlCol="0">
            <a:spAutoFit/>
          </a:bodyPr>
          <a:lstStyle/>
          <a:p>
            <a:pPr algn="ctr"/>
            <a:r>
              <a:rPr lang="en-US" sz="1400" dirty="0"/>
              <a:t>Source: https://github.com/langchain-ai/report-mAIstro</a:t>
            </a:r>
          </a:p>
          <a:p>
            <a:pPr algn="ctr"/>
            <a:endParaRPr lang="en-US" sz="1400" dirty="0"/>
          </a:p>
        </p:txBody>
      </p:sp>
      <p:pic>
        <p:nvPicPr>
          <p:cNvPr id="5" name="Picture 4">
            <a:extLst>
              <a:ext uri="{FF2B5EF4-FFF2-40B4-BE49-F238E27FC236}">
                <a16:creationId xmlns:a16="http://schemas.microsoft.com/office/drawing/2014/main" id="{B08D41E2-1922-7221-3B87-5068FFB6AC50}"/>
              </a:ext>
            </a:extLst>
          </p:cNvPr>
          <p:cNvPicPr>
            <a:picLocks noChangeAspect="1"/>
          </p:cNvPicPr>
          <p:nvPr/>
        </p:nvPicPr>
        <p:blipFill>
          <a:blip r:embed="rId4"/>
          <a:stretch>
            <a:fillRect/>
          </a:stretch>
        </p:blipFill>
        <p:spPr>
          <a:xfrm>
            <a:off x="6710581" y="856658"/>
            <a:ext cx="4928621" cy="5613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C061DDC5-25F7-A1EB-3110-3A823D19667C}"/>
              </a:ext>
            </a:extLst>
          </p:cNvPr>
          <p:cNvSpPr txBox="1"/>
          <p:nvPr/>
        </p:nvSpPr>
        <p:spPr>
          <a:xfrm>
            <a:off x="5964321" y="6593200"/>
            <a:ext cx="6103434" cy="230832"/>
          </a:xfrm>
          <a:prstGeom prst="rect">
            <a:avLst/>
          </a:prstGeom>
          <a:noFill/>
        </p:spPr>
        <p:txBody>
          <a:bodyPr wrap="square">
            <a:spAutoFit/>
          </a:bodyPr>
          <a:lstStyle/>
          <a:p>
            <a:pPr algn="r"/>
            <a:r>
              <a:rPr lang="en-US" dirty="0"/>
              <a:t>Source: </a:t>
            </a:r>
            <a:r>
              <a:rPr lang="en-US" dirty="0">
                <a:hlinkClick r:id="rId5"/>
              </a:rPr>
              <a:t>https://github.com/marcelcastrobr/report-mAIstro</a:t>
            </a:r>
            <a:endParaRPr lang="en-US" dirty="0"/>
          </a:p>
        </p:txBody>
      </p:sp>
      <p:pic>
        <p:nvPicPr>
          <p:cNvPr id="11" name="Picture 10">
            <a:extLst>
              <a:ext uri="{FF2B5EF4-FFF2-40B4-BE49-F238E27FC236}">
                <a16:creationId xmlns:a16="http://schemas.microsoft.com/office/drawing/2014/main" id="{9B05E7A7-2639-4BCC-3AA9-6FF3201C1FDE}"/>
              </a:ext>
            </a:extLst>
          </p:cNvPr>
          <p:cNvPicPr>
            <a:picLocks noChangeAspect="1"/>
          </p:cNvPicPr>
          <p:nvPr/>
        </p:nvPicPr>
        <p:blipFill>
          <a:blip r:embed="rId6"/>
          <a:stretch>
            <a:fillRect/>
          </a:stretch>
        </p:blipFill>
        <p:spPr>
          <a:xfrm>
            <a:off x="1481824" y="1431073"/>
            <a:ext cx="3411688" cy="3995854"/>
          </a:xfrm>
          <a:prstGeom prst="rect">
            <a:avLst/>
          </a:prstGeom>
        </p:spPr>
      </p:pic>
      <p:sp>
        <p:nvSpPr>
          <p:cNvPr id="13" name="TextBox 12">
            <a:extLst>
              <a:ext uri="{FF2B5EF4-FFF2-40B4-BE49-F238E27FC236}">
                <a16:creationId xmlns:a16="http://schemas.microsoft.com/office/drawing/2014/main" id="{153DC567-FADF-74CA-70C6-C87018A154DB}"/>
              </a:ext>
            </a:extLst>
          </p:cNvPr>
          <p:cNvSpPr txBox="1"/>
          <p:nvPr/>
        </p:nvSpPr>
        <p:spPr>
          <a:xfrm>
            <a:off x="345688" y="5607049"/>
            <a:ext cx="6103434" cy="523220"/>
          </a:xfrm>
          <a:prstGeom prst="rect">
            <a:avLst/>
          </a:prstGeom>
          <a:noFill/>
        </p:spPr>
        <p:txBody>
          <a:bodyPr wrap="square">
            <a:spAutoFit/>
          </a:bodyPr>
          <a:lstStyle/>
          <a:p>
            <a:pPr algn="l"/>
            <a:r>
              <a:rPr lang="en-US" sz="1400" b="1" dirty="0"/>
              <a:t>Prompt:</a:t>
            </a:r>
            <a:r>
              <a:rPr lang="en-US" sz="1400" dirty="0"/>
              <a:t> Give an overview of the EU AI act and AI Liability Directive for the following core processes: product management and supply chain.</a:t>
            </a:r>
          </a:p>
        </p:txBody>
      </p:sp>
    </p:spTree>
    <p:extLst>
      <p:ext uri="{BB962C8B-B14F-4D97-AF65-F5344CB8AC3E}">
        <p14:creationId xmlns:p14="http://schemas.microsoft.com/office/powerpoint/2010/main" val="419360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3F8B3-0A2A-3C69-25AE-52672467F2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59AD31-83B4-18AB-89BA-73D6F7683BAF}"/>
              </a:ext>
            </a:extLst>
          </p:cNvPr>
          <p:cNvSpPr>
            <a:spLocks noGrp="1"/>
          </p:cNvSpPr>
          <p:nvPr>
            <p:ph type="title"/>
          </p:nvPr>
        </p:nvSpPr>
        <p:spPr/>
        <p:txBody>
          <a:bodyPr/>
          <a:lstStyle/>
          <a:p>
            <a:r>
              <a:rPr lang="en-US" dirty="0"/>
              <a:t>Recap</a:t>
            </a:r>
          </a:p>
        </p:txBody>
      </p:sp>
      <p:pic>
        <p:nvPicPr>
          <p:cNvPr id="12" name="Picture 11">
            <a:extLst>
              <a:ext uri="{FF2B5EF4-FFF2-40B4-BE49-F238E27FC236}">
                <a16:creationId xmlns:a16="http://schemas.microsoft.com/office/drawing/2014/main" id="{8C2F4FB2-1BF7-1D86-56CA-D226B28A1D9C}"/>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6804857" y="1346200"/>
            <a:ext cx="5306714" cy="4340448"/>
          </a:xfrm>
          <a:prstGeom prst="rect">
            <a:avLst/>
          </a:prstGeom>
        </p:spPr>
      </p:pic>
      <p:sp>
        <p:nvSpPr>
          <p:cNvPr id="3" name="Text Placeholder 2">
            <a:extLst>
              <a:ext uri="{FF2B5EF4-FFF2-40B4-BE49-F238E27FC236}">
                <a16:creationId xmlns:a16="http://schemas.microsoft.com/office/drawing/2014/main" id="{14C90A66-6361-1B90-1C98-C6DF38BB6049}"/>
              </a:ext>
            </a:extLst>
          </p:cNvPr>
          <p:cNvSpPr>
            <a:spLocks noGrp="1"/>
          </p:cNvSpPr>
          <p:nvPr>
            <p:ph type="body" sz="quarter" idx="10"/>
          </p:nvPr>
        </p:nvSpPr>
        <p:spPr>
          <a:xfrm>
            <a:off x="1237128" y="1768414"/>
            <a:ext cx="10345271" cy="4225985"/>
          </a:xfrm>
        </p:spPr>
        <p:txBody>
          <a:bodyPr/>
          <a:lstStyle/>
          <a:p>
            <a:pPr marL="457200" indent="-457200">
              <a:buFont typeface="Arial" panose="020B0604020202020204" pitchFamily="34" charset="0"/>
              <a:buChar char="•"/>
            </a:pPr>
            <a:r>
              <a:rPr lang="en-US" sz="2800" dirty="0"/>
              <a:t>Generative AI: innovation opportunities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AI Evolution: from Assistants to Agents</a:t>
            </a:r>
          </a:p>
          <a:p>
            <a:pPr marL="457200" indent="-457200">
              <a:buFont typeface="Arial" panose="020B0604020202020204" pitchFamily="34" charset="0"/>
              <a:buChar char="•"/>
            </a:pPr>
            <a:endParaRPr lang="en-US" sz="2800" dirty="0"/>
          </a:p>
          <a:p>
            <a:pPr marL="457200" indent="-457200">
              <a:buFont typeface="Arial" panose="020B0604020202020204" pitchFamily="34" charset="0"/>
              <a:buChar char="•"/>
            </a:pPr>
            <a:r>
              <a:rPr lang="en-US" sz="2800" dirty="0"/>
              <a:t>Demo: EU Regulation Analyst</a:t>
            </a:r>
          </a:p>
          <a:p>
            <a:pPr marL="0" indent="0">
              <a:buNone/>
            </a:pPr>
            <a:r>
              <a:rPr lang="en-US" sz="2800" dirty="0"/>
              <a:t> </a:t>
            </a:r>
          </a:p>
        </p:txBody>
      </p:sp>
    </p:spTree>
    <p:extLst>
      <p:ext uri="{BB962C8B-B14F-4D97-AF65-F5344CB8AC3E}">
        <p14:creationId xmlns:p14="http://schemas.microsoft.com/office/powerpoint/2010/main" val="129876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ubtitle 8">
            <a:extLst>
              <a:ext uri="{FF2B5EF4-FFF2-40B4-BE49-F238E27FC236}">
                <a16:creationId xmlns:a16="http://schemas.microsoft.com/office/drawing/2014/main" id="{8FDE7864-C42F-D1B4-82E3-8CC1493C32A4}"/>
              </a:ext>
            </a:extLst>
          </p:cNvPr>
          <p:cNvSpPr>
            <a:spLocks noGrp="1"/>
          </p:cNvSpPr>
          <p:nvPr>
            <p:ph type="subTitle" idx="1"/>
          </p:nvPr>
        </p:nvSpPr>
        <p:spPr>
          <a:xfrm>
            <a:off x="-339221" y="5390438"/>
            <a:ext cx="6106693" cy="451405"/>
          </a:xfrm>
        </p:spPr>
        <p:txBody>
          <a:bodyPr/>
          <a:lstStyle/>
          <a:p>
            <a:r>
              <a:rPr lang="nb-NO" dirty="0"/>
              <a:t>Marcel Castro</a:t>
            </a:r>
            <a:endParaRPr lang="en-US" dirty="0"/>
          </a:p>
        </p:txBody>
      </p:sp>
      <p:sp>
        <p:nvSpPr>
          <p:cNvPr id="8" name="Title 7">
            <a:extLst>
              <a:ext uri="{FF2B5EF4-FFF2-40B4-BE49-F238E27FC236}">
                <a16:creationId xmlns:a16="http://schemas.microsoft.com/office/drawing/2014/main" id="{D3C85DDA-E42B-DC5E-F4CC-0468519A9EA2}"/>
              </a:ext>
            </a:extLst>
          </p:cNvPr>
          <p:cNvSpPr>
            <a:spLocks noGrp="1"/>
          </p:cNvSpPr>
          <p:nvPr>
            <p:ph type="ctrTitle"/>
          </p:nvPr>
        </p:nvSpPr>
        <p:spPr>
          <a:xfrm>
            <a:off x="4539323" y="1159566"/>
            <a:ext cx="6470316" cy="2782300"/>
          </a:xfrm>
        </p:spPr>
        <p:txBody>
          <a:bodyPr/>
          <a:lstStyle/>
          <a:p>
            <a:r>
              <a:rPr lang="en-US" dirty="0"/>
              <a:t>Thank You</a:t>
            </a:r>
            <a:endParaRPr lang="nb-NO" dirty="0"/>
          </a:p>
        </p:txBody>
      </p:sp>
      <p:sp>
        <p:nvSpPr>
          <p:cNvPr id="6" name="Slide Number Placeholder 5">
            <a:extLst>
              <a:ext uri="{FF2B5EF4-FFF2-40B4-BE49-F238E27FC236}">
                <a16:creationId xmlns:a16="http://schemas.microsoft.com/office/drawing/2014/main" id="{B75C4115-3848-E969-B10B-EF7C819D9EA1}"/>
              </a:ext>
            </a:extLst>
          </p:cNvPr>
          <p:cNvSpPr>
            <a:spLocks noGrp="1"/>
          </p:cNvSpPr>
          <p:nvPr>
            <p:ph type="sldNum" sz="quarter" idx="4294967295"/>
          </p:nvPr>
        </p:nvSpPr>
        <p:spPr>
          <a:xfrm>
            <a:off x="0" y="6438900"/>
            <a:ext cx="352425" cy="190500"/>
          </a:xfrm>
        </p:spPr>
        <p:txBody>
          <a:bodyPr/>
          <a:lstStyle/>
          <a:p>
            <a:fld id="{C53E075B-3175-45CF-B3C7-FEDF3F5961E3}" type="slidenum">
              <a:rPr lang="en-US" smtClean="0"/>
              <a:pPr/>
              <a:t>22</a:t>
            </a:fld>
            <a:endParaRPr lang="en-US"/>
          </a:p>
        </p:txBody>
      </p:sp>
      <p:sp>
        <p:nvSpPr>
          <p:cNvPr id="5" name="TextBox 4">
            <a:extLst>
              <a:ext uri="{FF2B5EF4-FFF2-40B4-BE49-F238E27FC236}">
                <a16:creationId xmlns:a16="http://schemas.microsoft.com/office/drawing/2014/main" id="{AEFA8A65-DB16-4098-B49B-56DA6A1A716C}"/>
              </a:ext>
            </a:extLst>
          </p:cNvPr>
          <p:cNvSpPr txBox="1"/>
          <p:nvPr/>
        </p:nvSpPr>
        <p:spPr>
          <a:xfrm>
            <a:off x="200810" y="4990328"/>
            <a:ext cx="5026632" cy="400110"/>
          </a:xfrm>
          <a:prstGeom prst="rect">
            <a:avLst/>
          </a:prstGeom>
          <a:noFill/>
        </p:spPr>
        <p:txBody>
          <a:bodyPr wrap="none" lIns="0" rIns="0" rtlCol="0">
            <a:spAutoFit/>
          </a:bodyPr>
          <a:lstStyle/>
          <a:p>
            <a:pPr algn="l"/>
            <a:r>
              <a:rPr lang="en-GB" sz="2000" dirty="0"/>
              <a:t>https://www.linkedin.com/in/marcelcastrobr/</a:t>
            </a:r>
            <a:endParaRPr lang="en-NO" sz="2000" dirty="0"/>
          </a:p>
        </p:txBody>
      </p:sp>
      <p:pic>
        <p:nvPicPr>
          <p:cNvPr id="10" name="Picture 9">
            <a:extLst>
              <a:ext uri="{FF2B5EF4-FFF2-40B4-BE49-F238E27FC236}">
                <a16:creationId xmlns:a16="http://schemas.microsoft.com/office/drawing/2014/main" id="{CFD690EA-4BB8-D3DB-C9B3-281249C49A06}"/>
              </a:ext>
            </a:extLst>
          </p:cNvPr>
          <p:cNvPicPr>
            <a:picLocks noChangeAspect="1"/>
          </p:cNvPicPr>
          <p:nvPr/>
        </p:nvPicPr>
        <p:blipFill>
          <a:blip r:embed="rId3"/>
          <a:stretch>
            <a:fillRect/>
          </a:stretch>
        </p:blipFill>
        <p:spPr>
          <a:xfrm>
            <a:off x="944110" y="1706712"/>
            <a:ext cx="3196862" cy="3196862"/>
          </a:xfrm>
          <a:prstGeom prst="rect">
            <a:avLst/>
          </a:prstGeom>
        </p:spPr>
      </p:pic>
      <p:pic>
        <p:nvPicPr>
          <p:cNvPr id="13" name="Picture 12">
            <a:extLst>
              <a:ext uri="{FF2B5EF4-FFF2-40B4-BE49-F238E27FC236}">
                <a16:creationId xmlns:a16="http://schemas.microsoft.com/office/drawing/2014/main" id="{7C2D9DD4-8EF0-CF85-8B0B-5081A3DEBCBD}"/>
              </a:ext>
            </a:extLst>
          </p:cNvPr>
          <p:cNvPicPr>
            <a:picLocks noChangeAspect="1"/>
          </p:cNvPicPr>
          <p:nvPr/>
        </p:nvPicPr>
        <p:blipFill>
          <a:blip r:embed="rId4"/>
          <a:stretch>
            <a:fillRect/>
          </a:stretch>
        </p:blipFill>
        <p:spPr>
          <a:xfrm>
            <a:off x="2333275" y="2847535"/>
            <a:ext cx="577564" cy="7834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79825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AI Written, AI Read cartoon">
            <a:extLst>
              <a:ext uri="{FF2B5EF4-FFF2-40B4-BE49-F238E27FC236}">
                <a16:creationId xmlns:a16="http://schemas.microsoft.com/office/drawing/2014/main" id="{4EDD4029-94F2-40F6-50C0-5C3FECA1C7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7110" b="-1"/>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7802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E3708-BB6B-965D-E76E-B8E36AB12281}"/>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Agenda</a:t>
            </a:r>
          </a:p>
        </p:txBody>
      </p:sp>
      <p:sp>
        <p:nvSpPr>
          <p:cNvPr id="1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8F3F7E3-9456-8B02-B38F-B091D32DC127}"/>
              </a:ext>
            </a:extLst>
          </p:cNvPr>
          <p:cNvSpPr>
            <a:spLocks noGrp="1"/>
          </p:cNvSpPr>
          <p:nvPr>
            <p:ph type="body" sz="quarter" idx="10"/>
          </p:nvPr>
        </p:nvSpPr>
        <p:spPr>
          <a:xfrm>
            <a:off x="640080" y="2872899"/>
            <a:ext cx="4243589" cy="3320668"/>
          </a:xfrm>
        </p:spPr>
        <p:txBody>
          <a:bodyPr vert="horz" lIns="91440" tIns="45720" rIns="91440" bIns="45720" rtlCol="0">
            <a:normAutofit/>
          </a:bodyPr>
          <a:lstStyle/>
          <a:p>
            <a:pPr marL="457200"/>
            <a:r>
              <a:rPr lang="en-US" sz="2200" dirty="0"/>
              <a:t>Generative AI: innovation opportunities</a:t>
            </a:r>
          </a:p>
          <a:p>
            <a:pPr marL="457200"/>
            <a:endParaRPr lang="en-US" sz="2200" dirty="0"/>
          </a:p>
          <a:p>
            <a:pPr marL="457200"/>
            <a:r>
              <a:rPr lang="en-US" sz="2200" dirty="0"/>
              <a:t>AI Evolution: from Assistants to Agents</a:t>
            </a:r>
          </a:p>
          <a:p>
            <a:pPr marL="457200"/>
            <a:endParaRPr lang="en-US" sz="2200" dirty="0"/>
          </a:p>
          <a:p>
            <a:pPr marL="457200"/>
            <a:r>
              <a:rPr lang="en-US" sz="2200" dirty="0"/>
              <a:t>Demo: EU Regulation Analyst</a:t>
            </a:r>
          </a:p>
          <a:p>
            <a:pPr marL="0" indent="0">
              <a:buNone/>
            </a:pPr>
            <a:endParaRPr lang="en-US" sz="2200" dirty="0"/>
          </a:p>
        </p:txBody>
      </p:sp>
      <p:pic>
        <p:nvPicPr>
          <p:cNvPr id="12" name="Picture 11">
            <a:extLst>
              <a:ext uri="{FF2B5EF4-FFF2-40B4-BE49-F238E27FC236}">
                <a16:creationId xmlns:a16="http://schemas.microsoft.com/office/drawing/2014/main" id="{1D65BCF5-9C21-B8CB-0EF1-8C5C61E07A2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15726" r="2275"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6572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B278B-69C9-4FE7-86CE-04F2CA36B794}"/>
              </a:ext>
            </a:extLst>
          </p:cNvPr>
          <p:cNvSpPr>
            <a:spLocks noGrp="1"/>
          </p:cNvSpPr>
          <p:nvPr>
            <p:ph type="title"/>
          </p:nvPr>
        </p:nvSpPr>
        <p:spPr>
          <a:xfrm>
            <a:off x="304800" y="561975"/>
            <a:ext cx="11582400" cy="638175"/>
          </a:xfrm>
        </p:spPr>
        <p:txBody>
          <a:bodyPr>
            <a:normAutofit fontScale="90000"/>
          </a:bodyPr>
          <a:lstStyle/>
          <a:p>
            <a:r>
              <a:rPr lang="en-US" dirty="0"/>
              <a:t>Marcel Castro</a:t>
            </a:r>
          </a:p>
        </p:txBody>
      </p:sp>
      <p:sp>
        <p:nvSpPr>
          <p:cNvPr id="3" name="Rectangle 2">
            <a:extLst>
              <a:ext uri="{FF2B5EF4-FFF2-40B4-BE49-F238E27FC236}">
                <a16:creationId xmlns:a16="http://schemas.microsoft.com/office/drawing/2014/main" id="{BBC30D4F-98FF-41FA-9634-C23B87DB8CE9}"/>
              </a:ext>
            </a:extLst>
          </p:cNvPr>
          <p:cNvSpPr/>
          <p:nvPr/>
        </p:nvSpPr>
        <p:spPr>
          <a:xfrm>
            <a:off x="304801" y="1313894"/>
            <a:ext cx="8387938" cy="4478149"/>
          </a:xfrm>
          <a:prstGeom prst="rect">
            <a:avLst/>
          </a:prstGeom>
        </p:spPr>
        <p:txBody>
          <a:bodyPr wrap="square">
            <a:spAutoFit/>
          </a:bodyPr>
          <a:lstStyle/>
          <a:p>
            <a:endParaRPr lang="en-US" sz="2400" dirty="0"/>
          </a:p>
          <a:p>
            <a:pPr marL="457200" indent="-457200">
              <a:lnSpc>
                <a:spcPct val="100000"/>
              </a:lnSpc>
              <a:spcBef>
                <a:spcPts val="600"/>
              </a:spcBef>
              <a:spcAft>
                <a:spcPts val="600"/>
              </a:spcAft>
              <a:buFont typeface="Arial" panose="020B0604020202020204" pitchFamily="34" charset="0"/>
              <a:buChar char="•"/>
            </a:pPr>
            <a:r>
              <a:rPr lang="en-US" sz="2800" dirty="0"/>
              <a:t>Sr. Data Scientist &amp; AI </a:t>
            </a:r>
          </a:p>
          <a:p>
            <a:pPr marL="457200" indent="-457200">
              <a:lnSpc>
                <a:spcPct val="100000"/>
              </a:lnSpc>
              <a:spcBef>
                <a:spcPts val="600"/>
              </a:spcBef>
              <a:spcAft>
                <a:spcPts val="600"/>
              </a:spcAft>
              <a:buFont typeface="Arial" panose="020B0604020202020204" pitchFamily="34" charset="0"/>
              <a:buChar char="•"/>
            </a:pPr>
            <a:r>
              <a:rPr lang="en-US" sz="2800" dirty="0"/>
              <a:t>Ph.D. in Computer Science, KAU/Sweden.</a:t>
            </a:r>
          </a:p>
          <a:p>
            <a:pPr marL="457200" indent="-457200">
              <a:lnSpc>
                <a:spcPct val="100000"/>
              </a:lnSpc>
              <a:spcBef>
                <a:spcPts val="600"/>
              </a:spcBef>
              <a:spcAft>
                <a:spcPts val="600"/>
              </a:spcAft>
              <a:buFont typeface="Arial" panose="020B0604020202020204" pitchFamily="34" charset="0"/>
              <a:buChar char="•"/>
            </a:pPr>
            <a:r>
              <a:rPr lang="en-US" sz="2800" dirty="0"/>
              <a:t>Experience:</a:t>
            </a:r>
          </a:p>
          <a:p>
            <a:pPr marL="914400" lvl="1" indent="-457200">
              <a:spcBef>
                <a:spcPts val="600"/>
              </a:spcBef>
              <a:spcAft>
                <a:spcPts val="600"/>
              </a:spcAft>
              <a:buFont typeface="Arial" panose="020B0604020202020204" pitchFamily="34" charset="0"/>
              <a:buChar char="•"/>
            </a:pPr>
            <a:r>
              <a:rPr lang="en-US" sz="2800" dirty="0"/>
              <a:t>network engineer, data scientist, cloud architect</a:t>
            </a:r>
          </a:p>
          <a:p>
            <a:pPr marL="914400" lvl="2" indent="-457200">
              <a:spcBef>
                <a:spcPts val="600"/>
              </a:spcBef>
              <a:spcAft>
                <a:spcPts val="600"/>
              </a:spcAft>
              <a:buFont typeface="Arial" panose="020B0604020202020204" pitchFamily="34" charset="0"/>
              <a:buChar char="•"/>
            </a:pPr>
            <a:r>
              <a:rPr lang="en-US" sz="2800" dirty="0"/>
              <a:t>AWS Generative AI Ambassador</a:t>
            </a:r>
          </a:p>
          <a:p>
            <a:pPr marL="457200" indent="-457200">
              <a:spcBef>
                <a:spcPts val="600"/>
              </a:spcBef>
              <a:spcAft>
                <a:spcPts val="600"/>
              </a:spcAft>
              <a:buFont typeface="Arial" panose="020B0604020202020204" pitchFamily="34" charset="0"/>
              <a:buChar char="•"/>
            </a:pPr>
            <a:r>
              <a:rPr lang="en-US" sz="2800" dirty="0"/>
              <a:t>Hobby: automation and robotics.</a:t>
            </a:r>
          </a:p>
          <a:p>
            <a:pPr marL="914400" lvl="1" indent="-457200">
              <a:spcBef>
                <a:spcPts val="600"/>
              </a:spcBef>
              <a:spcAft>
                <a:spcPts val="600"/>
              </a:spcAft>
              <a:buFont typeface="Arial" panose="020B0604020202020204" pitchFamily="34" charset="0"/>
              <a:buChar char="•"/>
            </a:pPr>
            <a:endParaRPr lang="en-US" sz="2800" dirty="0"/>
          </a:p>
        </p:txBody>
      </p:sp>
      <p:pic>
        <p:nvPicPr>
          <p:cNvPr id="1026" name="Picture 2">
            <a:extLst>
              <a:ext uri="{FF2B5EF4-FFF2-40B4-BE49-F238E27FC236}">
                <a16:creationId xmlns:a16="http://schemas.microsoft.com/office/drawing/2014/main" id="{0742F77F-33F0-E998-7CE8-2B5509DDD7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5550" y="4539441"/>
            <a:ext cx="251218" cy="2364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hite email icon - Free white email icons">
            <a:extLst>
              <a:ext uri="{FF2B5EF4-FFF2-40B4-BE49-F238E27FC236}">
                <a16:creationId xmlns:a16="http://schemas.microsoft.com/office/drawing/2014/main" id="{66239AD4-A1F6-1448-16D8-6E7B0E47C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5550" y="4206619"/>
            <a:ext cx="236440" cy="2364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CE956BE-BE1E-3A3A-9E14-8BD232480224}"/>
              </a:ext>
            </a:extLst>
          </p:cNvPr>
          <p:cNvSpPr txBox="1"/>
          <p:nvPr/>
        </p:nvSpPr>
        <p:spPr>
          <a:xfrm>
            <a:off x="9254355" y="4174843"/>
            <a:ext cx="2842394" cy="307777"/>
          </a:xfrm>
          <a:prstGeom prst="rect">
            <a:avLst/>
          </a:prstGeom>
          <a:noFill/>
        </p:spPr>
        <p:txBody>
          <a:bodyPr wrap="square" lIns="0" rIns="0" rtlCol="0">
            <a:spAutoFit/>
          </a:bodyPr>
          <a:lstStyle/>
          <a:p>
            <a:r>
              <a:rPr lang="en-US" sz="1400"/>
              <a:t>Marcel.castro@km.kongsberg.com</a:t>
            </a:r>
          </a:p>
        </p:txBody>
      </p:sp>
      <p:pic>
        <p:nvPicPr>
          <p:cNvPr id="1040" name="Picture 16" descr="github-icon | Dr. Joshua Peñalba">
            <a:extLst>
              <a:ext uri="{FF2B5EF4-FFF2-40B4-BE49-F238E27FC236}">
                <a16:creationId xmlns:a16="http://schemas.microsoft.com/office/drawing/2014/main" id="{9CE20910-A881-C70C-E287-FD72729B07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5550" y="4876987"/>
            <a:ext cx="251218" cy="2512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2428ABC2-00D8-4224-92E0-29E6355D5950}"/>
              </a:ext>
            </a:extLst>
          </p:cNvPr>
          <p:cNvPicPr>
            <a:picLocks noChangeAspect="1"/>
          </p:cNvPicPr>
          <p:nvPr/>
        </p:nvPicPr>
        <p:blipFill>
          <a:blip r:embed="rId6"/>
          <a:stretch>
            <a:fillRect/>
          </a:stretch>
        </p:blipFill>
        <p:spPr>
          <a:xfrm>
            <a:off x="8959688" y="838802"/>
            <a:ext cx="2324424" cy="31532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0" name="TextBox 9">
            <a:extLst>
              <a:ext uri="{FF2B5EF4-FFF2-40B4-BE49-F238E27FC236}">
                <a16:creationId xmlns:a16="http://schemas.microsoft.com/office/drawing/2014/main" id="{A00583BC-A6F8-0994-33FB-B279820FAC96}"/>
              </a:ext>
            </a:extLst>
          </p:cNvPr>
          <p:cNvSpPr txBox="1"/>
          <p:nvPr/>
        </p:nvSpPr>
        <p:spPr>
          <a:xfrm>
            <a:off x="9249579" y="4539441"/>
            <a:ext cx="2842394" cy="307777"/>
          </a:xfrm>
          <a:prstGeom prst="rect">
            <a:avLst/>
          </a:prstGeom>
          <a:noFill/>
        </p:spPr>
        <p:txBody>
          <a:bodyPr wrap="square" lIns="0" rIns="0" rtlCol="0">
            <a:spAutoFit/>
          </a:bodyPr>
          <a:lstStyle/>
          <a:p>
            <a:r>
              <a:rPr lang="en-US" sz="1400" err="1"/>
              <a:t>marcelcastrobr</a:t>
            </a:r>
            <a:endParaRPr lang="en-US" sz="1400"/>
          </a:p>
        </p:txBody>
      </p:sp>
      <p:sp>
        <p:nvSpPr>
          <p:cNvPr id="11" name="TextBox 10">
            <a:extLst>
              <a:ext uri="{FF2B5EF4-FFF2-40B4-BE49-F238E27FC236}">
                <a16:creationId xmlns:a16="http://schemas.microsoft.com/office/drawing/2014/main" id="{1DB3848F-5CCD-E0D7-5FF2-9ABB9337D1BE}"/>
              </a:ext>
            </a:extLst>
          </p:cNvPr>
          <p:cNvSpPr txBox="1"/>
          <p:nvPr/>
        </p:nvSpPr>
        <p:spPr>
          <a:xfrm>
            <a:off x="9270237" y="4848707"/>
            <a:ext cx="2842394" cy="307777"/>
          </a:xfrm>
          <a:prstGeom prst="rect">
            <a:avLst/>
          </a:prstGeom>
          <a:noFill/>
        </p:spPr>
        <p:txBody>
          <a:bodyPr wrap="square" lIns="0" rIns="0" rtlCol="0">
            <a:spAutoFit/>
          </a:bodyPr>
          <a:lstStyle/>
          <a:p>
            <a:r>
              <a:rPr lang="en-US" sz="1400" err="1"/>
              <a:t>marcelcastrobr</a:t>
            </a:r>
            <a:endParaRPr lang="en-US" sz="1400"/>
          </a:p>
        </p:txBody>
      </p:sp>
    </p:spTree>
    <p:extLst>
      <p:ext uri="{BB962C8B-B14F-4D97-AF65-F5344CB8AC3E}">
        <p14:creationId xmlns:p14="http://schemas.microsoft.com/office/powerpoint/2010/main" val="130660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concentric circle diagram showing the hierarchical relationship between AI concepts. From the outermost to the innermost circle: Artificial Intelligence (AI), Machine Learning (ML), Generative AI (Gen AI), and Large Language Model (LLM).">
            <a:extLst>
              <a:ext uri="{FF2B5EF4-FFF2-40B4-BE49-F238E27FC236}">
                <a16:creationId xmlns:a16="http://schemas.microsoft.com/office/drawing/2014/main" id="{2121B9E5-821A-BD34-CE6F-533C3B351D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1907" y="1203084"/>
            <a:ext cx="7212664" cy="55710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5D9CC3-F26D-0018-D211-B6AB9F7FE574}"/>
              </a:ext>
            </a:extLst>
          </p:cNvPr>
          <p:cNvSpPr>
            <a:spLocks noGrp="1"/>
          </p:cNvSpPr>
          <p:nvPr>
            <p:ph type="title"/>
          </p:nvPr>
        </p:nvSpPr>
        <p:spPr/>
        <p:txBody>
          <a:bodyPr/>
          <a:lstStyle/>
          <a:p>
            <a:r>
              <a:rPr lang="nb-NO" dirty="0"/>
              <a:t>AI/ML/DL/Generative AI: </a:t>
            </a:r>
            <a:r>
              <a:rPr lang="nb-NO" dirty="0" err="1"/>
              <a:t>Overview</a:t>
            </a:r>
            <a:endParaRPr lang="nb-NO" dirty="0"/>
          </a:p>
        </p:txBody>
      </p:sp>
      <p:sp>
        <p:nvSpPr>
          <p:cNvPr id="3" name="Content Placeholder 2">
            <a:extLst>
              <a:ext uri="{FF2B5EF4-FFF2-40B4-BE49-F238E27FC236}">
                <a16:creationId xmlns:a16="http://schemas.microsoft.com/office/drawing/2014/main" id="{D32BDB63-2112-8BA4-E414-565F53BC714E}"/>
              </a:ext>
            </a:extLst>
          </p:cNvPr>
          <p:cNvSpPr>
            <a:spLocks noGrp="1"/>
          </p:cNvSpPr>
          <p:nvPr>
            <p:ph idx="1"/>
          </p:nvPr>
        </p:nvSpPr>
        <p:spPr/>
        <p:txBody>
          <a:bodyPr/>
          <a:lstStyle/>
          <a:p>
            <a:endParaRPr lang="nb-NO" dirty="0"/>
          </a:p>
        </p:txBody>
      </p:sp>
      <p:sp>
        <p:nvSpPr>
          <p:cNvPr id="5" name="Subtitle 4">
            <a:extLst>
              <a:ext uri="{FF2B5EF4-FFF2-40B4-BE49-F238E27FC236}">
                <a16:creationId xmlns:a16="http://schemas.microsoft.com/office/drawing/2014/main" id="{4D5081CC-7A84-07AF-0B9E-AE41B946CECA}"/>
              </a:ext>
            </a:extLst>
          </p:cNvPr>
          <p:cNvSpPr>
            <a:spLocks noGrp="1"/>
          </p:cNvSpPr>
          <p:nvPr>
            <p:ph type="subTitle" sz="quarter" idx="13"/>
          </p:nvPr>
        </p:nvSpPr>
        <p:spPr/>
        <p:txBody>
          <a:bodyPr/>
          <a:lstStyle/>
          <a:p>
            <a:endParaRPr lang="nb-NO"/>
          </a:p>
        </p:txBody>
      </p:sp>
      <p:sp>
        <p:nvSpPr>
          <p:cNvPr id="6" name="Oval 5">
            <a:extLst>
              <a:ext uri="{FF2B5EF4-FFF2-40B4-BE49-F238E27FC236}">
                <a16:creationId xmlns:a16="http://schemas.microsoft.com/office/drawing/2014/main" id="{03C6676B-8241-5A2C-1BD3-EB745C637941}"/>
              </a:ext>
            </a:extLst>
          </p:cNvPr>
          <p:cNvSpPr/>
          <p:nvPr/>
        </p:nvSpPr>
        <p:spPr>
          <a:xfrm>
            <a:off x="5232847" y="4111998"/>
            <a:ext cx="1863394" cy="1889760"/>
          </a:xfrm>
          <a:prstGeom prst="ellipse">
            <a:avLst/>
          </a:prstGeom>
          <a:noFill/>
          <a:ln w="38100">
            <a:prstDash val="sysDash"/>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FEABB304-6785-61A3-282F-8EE17BF97B3F}"/>
              </a:ext>
            </a:extLst>
          </p:cNvPr>
          <p:cNvSpPr txBox="1"/>
          <p:nvPr/>
        </p:nvSpPr>
        <p:spPr>
          <a:xfrm>
            <a:off x="2755988" y="5807631"/>
            <a:ext cx="1863395" cy="369332"/>
          </a:xfrm>
          <a:prstGeom prst="rect">
            <a:avLst/>
          </a:prstGeom>
          <a:noFill/>
        </p:spPr>
        <p:txBody>
          <a:bodyPr wrap="none" rtlCol="0">
            <a:spAutoFit/>
          </a:bodyPr>
          <a:lstStyle/>
          <a:p>
            <a:r>
              <a:rPr lang="en-US" sz="1800" dirty="0"/>
              <a:t>Today’s discussion</a:t>
            </a:r>
          </a:p>
        </p:txBody>
      </p:sp>
      <p:cxnSp>
        <p:nvCxnSpPr>
          <p:cNvPr id="10" name="Straight Arrow Connector 9">
            <a:extLst>
              <a:ext uri="{FF2B5EF4-FFF2-40B4-BE49-F238E27FC236}">
                <a16:creationId xmlns:a16="http://schemas.microsoft.com/office/drawing/2014/main" id="{F40839E6-3553-875D-6B95-591BE39CD3D4}"/>
              </a:ext>
            </a:extLst>
          </p:cNvPr>
          <p:cNvCxnSpPr>
            <a:cxnSpLocks/>
          </p:cNvCxnSpPr>
          <p:nvPr/>
        </p:nvCxnSpPr>
        <p:spPr>
          <a:xfrm flipV="1">
            <a:off x="4600127" y="5502055"/>
            <a:ext cx="632720" cy="39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E73F286-675F-8D1B-3EF1-BFB04589AAEB}"/>
              </a:ext>
            </a:extLst>
          </p:cNvPr>
          <p:cNvSpPr txBox="1"/>
          <p:nvPr/>
        </p:nvSpPr>
        <p:spPr>
          <a:xfrm>
            <a:off x="10467854" y="6392317"/>
            <a:ext cx="2594852" cy="369332"/>
          </a:xfrm>
          <a:prstGeom prst="rect">
            <a:avLst/>
          </a:prstGeom>
          <a:noFill/>
        </p:spPr>
        <p:txBody>
          <a:bodyPr wrap="square">
            <a:spAutoFit/>
          </a:bodyPr>
          <a:lstStyle/>
          <a:p>
            <a:r>
              <a:rPr lang="en-US" dirty="0"/>
              <a:t>Source: </a:t>
            </a:r>
            <a:r>
              <a:rPr lang="en-US" dirty="0">
                <a:hlinkClick r:id="rId4"/>
              </a:rPr>
              <a:t>Picture</a:t>
            </a:r>
            <a:endParaRPr lang="en-US" dirty="0"/>
          </a:p>
        </p:txBody>
      </p:sp>
    </p:spTree>
    <p:extLst>
      <p:ext uri="{BB962C8B-B14F-4D97-AF65-F5344CB8AC3E}">
        <p14:creationId xmlns:p14="http://schemas.microsoft.com/office/powerpoint/2010/main" val="3732842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96EB5B4-1A0B-6C47-2BF7-3F3751031CDF}"/>
              </a:ext>
            </a:extLst>
          </p:cNvPr>
          <p:cNvSpPr/>
          <p:nvPr/>
        </p:nvSpPr>
        <p:spPr>
          <a:xfrm>
            <a:off x="0" y="0"/>
            <a:ext cx="12192000" cy="6857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nvGrpSpPr>
          <p:cNvPr id="6" name="Group 5">
            <a:extLst>
              <a:ext uri="{FF2B5EF4-FFF2-40B4-BE49-F238E27FC236}">
                <a16:creationId xmlns:a16="http://schemas.microsoft.com/office/drawing/2014/main" id="{29558918-4C40-4444-1207-A0914190FEDD}"/>
              </a:ext>
            </a:extLst>
          </p:cNvPr>
          <p:cNvGrpSpPr/>
          <p:nvPr/>
        </p:nvGrpSpPr>
        <p:grpSpPr>
          <a:xfrm>
            <a:off x="0" y="1"/>
            <a:ext cx="12192001" cy="7012542"/>
            <a:chOff x="0" y="1"/>
            <a:chExt cx="12192001" cy="7012542"/>
          </a:xfrm>
        </p:grpSpPr>
        <p:grpSp>
          <p:nvGrpSpPr>
            <p:cNvPr id="4" name="Group 3">
              <a:extLst>
                <a:ext uri="{FF2B5EF4-FFF2-40B4-BE49-F238E27FC236}">
                  <a16:creationId xmlns:a16="http://schemas.microsoft.com/office/drawing/2014/main" id="{A260431D-EF0B-97BF-4FCB-128A50585672}"/>
                </a:ext>
              </a:extLst>
            </p:cNvPr>
            <p:cNvGrpSpPr/>
            <p:nvPr/>
          </p:nvGrpSpPr>
          <p:grpSpPr>
            <a:xfrm>
              <a:off x="0" y="1"/>
              <a:ext cx="12192001" cy="7012542"/>
              <a:chOff x="0" y="1"/>
              <a:chExt cx="12192001" cy="7012542"/>
            </a:xfrm>
          </p:grpSpPr>
          <p:pic>
            <p:nvPicPr>
              <p:cNvPr id="63" name="Picture 62">
                <a:extLst>
                  <a:ext uri="{FF2B5EF4-FFF2-40B4-BE49-F238E27FC236}">
                    <a16:creationId xmlns:a16="http://schemas.microsoft.com/office/drawing/2014/main" id="{AC2EDD2D-1F43-8997-ECCF-6143C88F41CC}"/>
                  </a:ext>
                </a:extLst>
              </p:cNvPr>
              <p:cNvPicPr>
                <a:picLocks noChangeAspect="1"/>
              </p:cNvPicPr>
              <p:nvPr/>
            </p:nvPicPr>
            <p:blipFill rotWithShape="1">
              <a:blip r:embed="rId3">
                <a:alphaModFix amt="50000"/>
                <a:extLst>
                  <a:ext uri="{28A0092B-C50C-407E-A947-70E740481C1C}">
                    <a14:useLocalDpi xmlns:a14="http://schemas.microsoft.com/office/drawing/2010/main"/>
                  </a:ext>
                </a:extLst>
              </a:blip>
              <a:srcRect/>
              <a:stretch/>
            </p:blipFill>
            <p:spPr>
              <a:xfrm flipH="1">
                <a:off x="0" y="400050"/>
                <a:ext cx="6096000" cy="6457950"/>
              </a:xfrm>
              <a:prstGeom prst="rect">
                <a:avLst/>
              </a:prstGeom>
            </p:spPr>
          </p:pic>
          <p:pic>
            <p:nvPicPr>
              <p:cNvPr id="52" name="Picture 51">
                <a:extLst>
                  <a:ext uri="{FF2B5EF4-FFF2-40B4-BE49-F238E27FC236}">
                    <a16:creationId xmlns:a16="http://schemas.microsoft.com/office/drawing/2014/main" id="{315B3CA4-D6E5-2E55-7C5F-D8F570DD2DB9}"/>
                  </a:ext>
                </a:extLst>
              </p:cNvPr>
              <p:cNvPicPr>
                <a:picLocks noChangeAspect="1"/>
              </p:cNvPicPr>
              <p:nvPr/>
            </p:nvPicPr>
            <p:blipFill rotWithShape="1">
              <a:blip r:embed="rId3">
                <a:alphaModFix amt="50000"/>
                <a:extLst>
                  <a:ext uri="{28A0092B-C50C-407E-A947-70E740481C1C}">
                    <a14:useLocalDpi xmlns:a14="http://schemas.microsoft.com/office/drawing/2010/main"/>
                  </a:ext>
                </a:extLst>
              </a:blip>
              <a:srcRect/>
              <a:stretch/>
            </p:blipFill>
            <p:spPr>
              <a:xfrm>
                <a:off x="6096001" y="400050"/>
                <a:ext cx="6096000" cy="6457950"/>
              </a:xfrm>
              <a:prstGeom prst="rect">
                <a:avLst/>
              </a:prstGeom>
            </p:spPr>
          </p:pic>
          <p:sp>
            <p:nvSpPr>
              <p:cNvPr id="54" name="Oval 53">
                <a:extLst>
                  <a:ext uri="{FF2B5EF4-FFF2-40B4-BE49-F238E27FC236}">
                    <a16:creationId xmlns:a16="http://schemas.microsoft.com/office/drawing/2014/main" id="{777669EA-AF90-F757-E2B1-90D105245CF0}"/>
                  </a:ext>
                </a:extLst>
              </p:cNvPr>
              <p:cNvSpPr/>
              <p:nvPr/>
            </p:nvSpPr>
            <p:spPr>
              <a:xfrm>
                <a:off x="3333752" y="1488045"/>
                <a:ext cx="5524498" cy="5524498"/>
              </a:xfrm>
              <a:prstGeom prst="ellipse">
                <a:avLst/>
              </a:prstGeom>
              <a:solidFill>
                <a:schemeClr val="bg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12" name="Rectangle 11">
                <a:extLst>
                  <a:ext uri="{FF2B5EF4-FFF2-40B4-BE49-F238E27FC236}">
                    <a16:creationId xmlns:a16="http://schemas.microsoft.com/office/drawing/2014/main" id="{02CEEDD6-161B-3889-6DF7-47191284937A}"/>
                  </a:ext>
                </a:extLst>
              </p:cNvPr>
              <p:cNvSpPr/>
              <p:nvPr/>
            </p:nvSpPr>
            <p:spPr>
              <a:xfrm>
                <a:off x="0" y="1"/>
                <a:ext cx="12192000" cy="4354285"/>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60" name="Oval 59">
              <a:extLst>
                <a:ext uri="{FF2B5EF4-FFF2-40B4-BE49-F238E27FC236}">
                  <a16:creationId xmlns:a16="http://schemas.microsoft.com/office/drawing/2014/main" id="{8BA555FA-3B1A-F5F6-FEA5-FCDA49FBF103}"/>
                </a:ext>
              </a:extLst>
            </p:cNvPr>
            <p:cNvSpPr/>
            <p:nvPr/>
          </p:nvSpPr>
          <p:spPr>
            <a:xfrm>
              <a:off x="1943102" y="1794988"/>
              <a:ext cx="8305798" cy="4910612"/>
            </a:xfrm>
            <a:prstGeom prst="ellipse">
              <a:avLst/>
            </a:prstGeom>
            <a:solidFill>
              <a:schemeClr val="bg1">
                <a:alpha val="73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grpSp>
      <p:sp>
        <p:nvSpPr>
          <p:cNvPr id="5" name="Title 1">
            <a:extLst>
              <a:ext uri="{FF2B5EF4-FFF2-40B4-BE49-F238E27FC236}">
                <a16:creationId xmlns:a16="http://schemas.microsoft.com/office/drawing/2014/main" id="{186974FD-4CDB-946C-0237-87B15821E379}"/>
              </a:ext>
            </a:extLst>
          </p:cNvPr>
          <p:cNvSpPr txBox="1">
            <a:spLocks/>
          </p:cNvSpPr>
          <p:nvPr/>
        </p:nvSpPr>
        <p:spPr>
          <a:xfrm>
            <a:off x="1794933" y="1428475"/>
            <a:ext cx="8602134" cy="603954"/>
          </a:xfrm>
          <a:prstGeom prst="rect">
            <a:avLst/>
          </a:prstGeom>
        </p:spPr>
        <p:txBody>
          <a:bodyPr vert="horz" lIns="0" tIns="0" rIns="0" bIns="0" rtlCol="0" anchor="ctr">
            <a:noAutofit/>
          </a:bodyPr>
          <a:lstStyle>
            <a:lvl1pPr algn="ctr" defTabSz="914213" rtl="0" eaLnBrk="1" latinLnBrk="0" hangingPunct="1">
              <a:lnSpc>
                <a:spcPct val="90000"/>
              </a:lnSpc>
              <a:spcBef>
                <a:spcPct val="0"/>
              </a:spcBef>
              <a:buNone/>
              <a:defRPr lang="en-US" sz="4399" kern="1200">
                <a:solidFill>
                  <a:schemeClr val="bg1"/>
                </a:solidFill>
                <a:latin typeface="+mn-lt"/>
                <a:ea typeface="+mj-ea"/>
                <a:cs typeface="+mj-cs"/>
              </a:defRPr>
            </a:lvl1pPr>
          </a:lstStyle>
          <a:p>
            <a:pPr defTabSz="541763">
              <a:defRPr/>
            </a:pPr>
            <a:r>
              <a:rPr lang="en-US" sz="4400" dirty="0">
                <a:solidFill>
                  <a:schemeClr val="tx1"/>
                </a:solidFill>
                <a:latin typeface="Amazon Ember Display Light"/>
              </a:rPr>
              <a:t>Innovation </a:t>
            </a:r>
            <a:r>
              <a:rPr lang="en-US" sz="4400" strike="sngStrike" dirty="0">
                <a:solidFill>
                  <a:schemeClr val="tx1"/>
                </a:solidFill>
                <a:latin typeface="Amazon Ember Display Light"/>
              </a:rPr>
              <a:t>can</a:t>
            </a:r>
            <a:br>
              <a:rPr lang="en-US" sz="4400" dirty="0">
                <a:solidFill>
                  <a:schemeClr val="tx1"/>
                </a:solidFill>
                <a:latin typeface="Amazon Ember Display Light"/>
              </a:rPr>
            </a:br>
            <a:r>
              <a:rPr lang="en-US" sz="4400" b="1"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transform industries</a:t>
            </a:r>
          </a:p>
        </p:txBody>
      </p:sp>
      <p:grpSp>
        <p:nvGrpSpPr>
          <p:cNvPr id="41" name="Group 40">
            <a:extLst>
              <a:ext uri="{FF2B5EF4-FFF2-40B4-BE49-F238E27FC236}">
                <a16:creationId xmlns:a16="http://schemas.microsoft.com/office/drawing/2014/main" id="{40F7EFA3-D634-4D3E-295F-8F83CD173687}"/>
              </a:ext>
            </a:extLst>
          </p:cNvPr>
          <p:cNvGrpSpPr/>
          <p:nvPr/>
        </p:nvGrpSpPr>
        <p:grpSpPr>
          <a:xfrm>
            <a:off x="4521200" y="2675495"/>
            <a:ext cx="3149600" cy="3149598"/>
            <a:chOff x="4521200" y="2942558"/>
            <a:chExt cx="3149600" cy="3149598"/>
          </a:xfrm>
        </p:grpSpPr>
        <p:sp>
          <p:nvSpPr>
            <p:cNvPr id="32" name="Oval 31">
              <a:extLst>
                <a:ext uri="{FF2B5EF4-FFF2-40B4-BE49-F238E27FC236}">
                  <a16:creationId xmlns:a16="http://schemas.microsoft.com/office/drawing/2014/main" id="{9E783E0C-5866-EB18-9436-17C4E98143B4}"/>
                </a:ext>
              </a:extLst>
            </p:cNvPr>
            <p:cNvSpPr/>
            <p:nvPr/>
          </p:nvSpPr>
          <p:spPr>
            <a:xfrm>
              <a:off x="4521200" y="2942558"/>
              <a:ext cx="3149600" cy="3149598"/>
            </a:xfrm>
            <a:prstGeom prst="ellipse">
              <a:avLst/>
            </a:prstGeom>
            <a:noFill/>
            <a:ln w="25400">
              <a:gradFill>
                <a:gsLst>
                  <a:gs pos="0">
                    <a:schemeClr val="accent2"/>
                  </a:gs>
                  <a:gs pos="48000">
                    <a:srgbClr val="FF8096"/>
                  </a:gs>
                  <a:gs pos="100000">
                    <a:schemeClr val="accent6"/>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p>
          </p:txBody>
        </p:sp>
        <p:sp>
          <p:nvSpPr>
            <p:cNvPr id="36" name="Title 1">
              <a:extLst>
                <a:ext uri="{FF2B5EF4-FFF2-40B4-BE49-F238E27FC236}">
                  <a16:creationId xmlns:a16="http://schemas.microsoft.com/office/drawing/2014/main" id="{3D480050-B78E-2D6F-A753-A373C50FB8D2}"/>
                </a:ext>
              </a:extLst>
            </p:cNvPr>
            <p:cNvSpPr txBox="1">
              <a:spLocks/>
            </p:cNvSpPr>
            <p:nvPr/>
          </p:nvSpPr>
          <p:spPr>
            <a:xfrm>
              <a:off x="4690533" y="5022842"/>
              <a:ext cx="2810934" cy="603954"/>
            </a:xfrm>
            <a:prstGeom prst="rect">
              <a:avLst/>
            </a:prstGeom>
          </p:spPr>
          <p:txBody>
            <a:bodyPr vert="horz" lIns="0" tIns="0" rIns="0" bIns="0" rtlCol="0" anchor="ctr">
              <a:noAutofit/>
            </a:bodyPr>
            <a:lstStyle>
              <a:lvl1pPr algn="ctr" defTabSz="914213" rtl="0" eaLnBrk="1" latinLnBrk="0" hangingPunct="1">
                <a:lnSpc>
                  <a:spcPct val="90000"/>
                </a:lnSpc>
                <a:spcBef>
                  <a:spcPct val="0"/>
                </a:spcBef>
                <a:buNone/>
                <a:defRPr lang="en-US" sz="4399" kern="1200">
                  <a:solidFill>
                    <a:schemeClr val="bg1"/>
                  </a:solidFill>
                  <a:latin typeface="+mn-lt"/>
                  <a:ea typeface="+mj-ea"/>
                  <a:cs typeface="+mj-cs"/>
                </a:defRPr>
              </a:lvl1pPr>
            </a:lstStyle>
            <a:p>
              <a:pPr defTabSz="541763">
                <a:lnSpc>
                  <a:spcPct val="100000"/>
                </a:lnSpc>
                <a:defRPr/>
              </a:pPr>
              <a:r>
                <a:rPr lang="en-US" sz="1600" b="1" spc="30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GENERATIVE AI</a:t>
              </a:r>
            </a:p>
          </p:txBody>
        </p:sp>
        <p:pic>
          <p:nvPicPr>
            <p:cNvPr id="40" name="Picture 39">
              <a:extLst>
                <a:ext uri="{FF2B5EF4-FFF2-40B4-BE49-F238E27FC236}">
                  <a16:creationId xmlns:a16="http://schemas.microsoft.com/office/drawing/2014/main" id="{33BA80E3-2237-5191-BD09-419A1C142AB1}"/>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775200" y="2962170"/>
              <a:ext cx="2641600" cy="2313086"/>
            </a:xfrm>
            <a:prstGeom prst="ellipse">
              <a:avLst/>
            </a:prstGeom>
            <a:effectLst>
              <a:softEdge rad="358151"/>
            </a:effectLst>
          </p:spPr>
        </p:pic>
      </p:grpSp>
      <p:sp>
        <p:nvSpPr>
          <p:cNvPr id="2" name="SlideId">
            <a:extLst>
              <a:ext uri="{FF2B5EF4-FFF2-40B4-BE49-F238E27FC236}">
                <a16:creationId xmlns:a16="http://schemas.microsoft.com/office/drawing/2014/main" id="{AD04DA8A-371D-DEBA-E9E1-76820D234C49}"/>
              </a:ext>
            </a:extLst>
          </p:cNvPr>
          <p:cNvSpPr txBox="1"/>
          <p:nvPr/>
        </p:nvSpPr>
        <p:spPr>
          <a:xfrm>
            <a:off x="0" y="-369332"/>
            <a:ext cx="7734300" cy="369332"/>
          </a:xfrm>
          <a:prstGeom prst="rect">
            <a:avLst/>
          </a:prstGeom>
          <a:noFill/>
        </p:spPr>
        <p:txBody>
          <a:bodyPr wrap="square" lIns="0" rIns="0" rtlCol="0">
            <a:spAutoFit/>
          </a:bodyPr>
          <a:lstStyle/>
          <a:p>
            <a:r>
              <a:rPr lang="en-GB" sz="1800" dirty="0">
                <a:solidFill>
                  <a:schemeClr val="bg1"/>
                </a:solidFill>
                <a:latin typeface="Arial" panose="020B0604020202020204" pitchFamily="34" charset="0"/>
                <a:cs typeface="Arial" panose="020B0604020202020204" pitchFamily="34" charset="0"/>
              </a:rPr>
              <a:t>&lt;Slide: Democratizing </a:t>
            </a:r>
            <a:r>
              <a:rPr lang="en-GB" sz="1800" dirty="0" err="1">
                <a:solidFill>
                  <a:schemeClr val="bg1"/>
                </a:solidFill>
                <a:latin typeface="Arial" panose="020B0604020202020204" pitchFamily="34" charset="0"/>
                <a:cs typeface="Arial" panose="020B0604020202020204" pitchFamily="34" charset="0"/>
              </a:rPr>
              <a:t>GenAI</a:t>
            </a:r>
            <a:r>
              <a:rPr lang="en-GB" sz="1800" dirty="0">
                <a:solidFill>
                  <a:schemeClr val="bg1"/>
                </a:solidFill>
                <a:latin typeface="Arial" panose="020B0604020202020204" pitchFamily="34" charset="0"/>
                <a:cs typeface="Arial" panose="020B0604020202020204" pitchFamily="34" charset="0"/>
              </a:rPr>
              <a:t>&gt;</a:t>
            </a:r>
          </a:p>
        </p:txBody>
      </p:sp>
      <p:pic>
        <p:nvPicPr>
          <p:cNvPr id="7" name="Picture 6">
            <a:extLst>
              <a:ext uri="{FF2B5EF4-FFF2-40B4-BE49-F238E27FC236}">
                <a16:creationId xmlns:a16="http://schemas.microsoft.com/office/drawing/2014/main" id="{CD56F7E9-30F2-767A-93EF-12ECC2C6D581}"/>
              </a:ext>
            </a:extLst>
          </p:cNvPr>
          <p:cNvPicPr>
            <a:picLocks noChangeAspect="1"/>
          </p:cNvPicPr>
          <p:nvPr/>
        </p:nvPicPr>
        <p:blipFill>
          <a:blip r:embed="rId5">
            <a:alphaModFix amt="11000"/>
            <a:extLst>
              <a:ext uri="{28A0092B-C50C-407E-A947-70E740481C1C}">
                <a14:useLocalDpi xmlns:a14="http://schemas.microsoft.com/office/drawing/2010/main"/>
              </a:ext>
            </a:extLst>
          </a:blip>
          <a:stretch>
            <a:fillRect/>
          </a:stretch>
        </p:blipFill>
        <p:spPr>
          <a:xfrm rot="1012785">
            <a:off x="-8395070" y="5487066"/>
            <a:ext cx="9121780" cy="4063997"/>
          </a:xfrm>
          <a:prstGeom prst="rect">
            <a:avLst/>
          </a:prstGeom>
        </p:spPr>
      </p:pic>
      <p:pic>
        <p:nvPicPr>
          <p:cNvPr id="8" name="Picture 7" descr="Shape&#10;&#10;Description automatically generated with low confidence">
            <a:extLst>
              <a:ext uri="{FF2B5EF4-FFF2-40B4-BE49-F238E27FC236}">
                <a16:creationId xmlns:a16="http://schemas.microsoft.com/office/drawing/2014/main" id="{94ADD845-0E5C-CE2F-4FEB-132CCC0F125D}"/>
              </a:ext>
            </a:extLst>
          </p:cNvPr>
          <p:cNvPicPr>
            <a:picLocks noChangeAspect="1"/>
          </p:cNvPicPr>
          <p:nvPr/>
        </p:nvPicPr>
        <p:blipFill rotWithShape="1">
          <a:blip r:embed="rId6">
            <a:alphaModFix/>
            <a:extLst>
              <a:ext uri="{28A0092B-C50C-407E-A947-70E740481C1C}">
                <a14:useLocalDpi xmlns:a14="http://schemas.microsoft.com/office/drawing/2010/main"/>
              </a:ext>
            </a:extLst>
          </a:blip>
          <a:srcRect t="-25772"/>
          <a:stretch/>
        </p:blipFill>
        <p:spPr>
          <a:xfrm flipH="1">
            <a:off x="11555372" y="5724617"/>
            <a:ext cx="4038600" cy="1456637"/>
          </a:xfrm>
          <a:prstGeom prst="rect">
            <a:avLst/>
          </a:prstGeom>
        </p:spPr>
      </p:pic>
      <p:pic>
        <p:nvPicPr>
          <p:cNvPr id="9" name="Picture 8">
            <a:extLst>
              <a:ext uri="{FF2B5EF4-FFF2-40B4-BE49-F238E27FC236}">
                <a16:creationId xmlns:a16="http://schemas.microsoft.com/office/drawing/2014/main" id="{49999CEB-1A31-9592-6FAF-1C37ACC1E17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flipH="1">
            <a:off x="-5488515" y="5008193"/>
            <a:ext cx="5892800" cy="2686663"/>
          </a:xfrm>
          <a:prstGeom prst="rect">
            <a:avLst/>
          </a:prstGeom>
        </p:spPr>
      </p:pic>
    </p:spTree>
    <p:extLst>
      <p:ext uri="{BB962C8B-B14F-4D97-AF65-F5344CB8AC3E}">
        <p14:creationId xmlns:p14="http://schemas.microsoft.com/office/powerpoint/2010/main" val="1951871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5EE5B015-1CDC-67F6-FAB2-68F6D07B2CCC}"/>
              </a:ext>
            </a:extLst>
          </p:cNvPr>
          <p:cNvCxnSpPr/>
          <p:nvPr/>
        </p:nvCxnSpPr>
        <p:spPr>
          <a:xfrm>
            <a:off x="4062891" y="23370"/>
            <a:ext cx="0" cy="6857999"/>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78A76D-0036-B187-3FA8-73D58C89B102}"/>
              </a:ext>
            </a:extLst>
          </p:cNvPr>
          <p:cNvCxnSpPr/>
          <p:nvPr/>
        </p:nvCxnSpPr>
        <p:spPr>
          <a:xfrm>
            <a:off x="8171798" y="23370"/>
            <a:ext cx="0" cy="6857999"/>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63C50C-8D8D-6C65-E8C1-8184E4813D8C}"/>
              </a:ext>
            </a:extLst>
          </p:cNvPr>
          <p:cNvSpPr txBox="1"/>
          <p:nvPr/>
        </p:nvSpPr>
        <p:spPr>
          <a:xfrm>
            <a:off x="358048" y="3322341"/>
            <a:ext cx="3284489" cy="757130"/>
          </a:xfrm>
          <a:prstGeom prst="rect">
            <a:avLst/>
          </a:prstGeom>
          <a:noFill/>
        </p:spPr>
        <p:txBody>
          <a:bodyPr wrap="square" lIns="0" rIns="0" rtlCol="0">
            <a:spAutoFit/>
          </a:bodyPr>
          <a:lstStyle/>
          <a:p>
            <a:pPr marL="0" marR="0" lvl="0" indent="0" algn="ctr" defTabSz="536237" rtl="0" eaLnBrk="1" fontAlgn="auto" latinLnBrk="0" hangingPunct="1">
              <a:lnSpc>
                <a:spcPct val="90000"/>
              </a:lnSpc>
              <a:spcBef>
                <a:spcPts val="0"/>
              </a:spcBef>
              <a:spcAft>
                <a:spcPts val="1067"/>
              </a:spcAft>
              <a:buClrTx/>
              <a:buSzPct val="90000"/>
              <a:buFont typeface="Arial" panose="020B0604020202020204" pitchFamily="34" charset="0"/>
              <a:buNone/>
              <a:tabLst/>
              <a:defRPr/>
            </a:pP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Enhance Customer Experiences</a:t>
            </a:r>
          </a:p>
        </p:txBody>
      </p:sp>
      <p:sp>
        <p:nvSpPr>
          <p:cNvPr id="19" name="TextBox 18">
            <a:extLst>
              <a:ext uri="{FF2B5EF4-FFF2-40B4-BE49-F238E27FC236}">
                <a16:creationId xmlns:a16="http://schemas.microsoft.com/office/drawing/2014/main" id="{787239FA-F38D-9A5C-6D53-EAD0BCDEE38B}"/>
              </a:ext>
            </a:extLst>
          </p:cNvPr>
          <p:cNvSpPr txBox="1"/>
          <p:nvPr/>
        </p:nvSpPr>
        <p:spPr>
          <a:xfrm>
            <a:off x="4062891" y="3322341"/>
            <a:ext cx="4229976" cy="898195"/>
          </a:xfrm>
          <a:prstGeom prst="rect">
            <a:avLst/>
          </a:prstGeom>
          <a:noFill/>
        </p:spPr>
        <p:txBody>
          <a:bodyPr wrap="square" lIns="0" rIns="0" rtlCol="0">
            <a:spAutoFit/>
          </a:bodyPr>
          <a:lstStyle/>
          <a:p>
            <a:pPr marL="0" marR="0" lvl="0" indent="0" algn="ctr" defTabSz="536237" rtl="0" eaLnBrk="1" fontAlgn="auto" latinLnBrk="0" hangingPunct="1">
              <a:lnSpc>
                <a:spcPct val="90000"/>
              </a:lnSpc>
              <a:spcBef>
                <a:spcPts val="0"/>
              </a:spcBef>
              <a:spcAft>
                <a:spcPts val="1067"/>
              </a:spcAft>
              <a:buClrTx/>
              <a:buSzPct val="90000"/>
              <a:buFont typeface="Arial" panose="020B0604020202020204" pitchFamily="34" charset="0"/>
              <a:buNone/>
              <a:tabLst/>
              <a:defRPr/>
            </a:pP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Boost employee productivity </a:t>
            </a:r>
          </a:p>
          <a:p>
            <a:pPr marL="0" marR="0" lvl="0" indent="0" algn="ctr" defTabSz="536237" rtl="0" eaLnBrk="1" fontAlgn="auto" latinLnBrk="0" hangingPunct="1">
              <a:lnSpc>
                <a:spcPct val="90000"/>
              </a:lnSpc>
              <a:spcBef>
                <a:spcPts val="0"/>
              </a:spcBef>
              <a:spcAft>
                <a:spcPts val="1067"/>
              </a:spcAft>
              <a:buClrTx/>
              <a:buSzPct val="90000"/>
              <a:buFont typeface="Arial" panose="020B0604020202020204" pitchFamily="34" charset="0"/>
              <a:buNone/>
              <a:tabLst/>
              <a:defRPr/>
            </a:pP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&amp; creativity</a:t>
            </a:r>
          </a:p>
        </p:txBody>
      </p:sp>
      <p:sp>
        <p:nvSpPr>
          <p:cNvPr id="21" name="TextBox 20">
            <a:extLst>
              <a:ext uri="{FF2B5EF4-FFF2-40B4-BE49-F238E27FC236}">
                <a16:creationId xmlns:a16="http://schemas.microsoft.com/office/drawing/2014/main" id="{BD06521B-26DF-96B3-E762-18350D881EE8}"/>
              </a:ext>
            </a:extLst>
          </p:cNvPr>
          <p:cNvSpPr txBox="1"/>
          <p:nvPr/>
        </p:nvSpPr>
        <p:spPr>
          <a:xfrm>
            <a:off x="8642121" y="3322341"/>
            <a:ext cx="3321692" cy="830997"/>
          </a:xfrm>
          <a:prstGeom prst="rect">
            <a:avLst/>
          </a:prstGeom>
          <a:noFill/>
        </p:spPr>
        <p:txBody>
          <a:bodyPr wrap="square" lIns="0" rIns="0" rtlCol="0">
            <a:spAutoFit/>
          </a:bodyPr>
          <a:lstStyle/>
          <a:p>
            <a:pPr algn="ct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Optimize business processes</a:t>
            </a:r>
            <a:endParaRPr lang="en-US" sz="2000" dirty="0"/>
          </a:p>
        </p:txBody>
      </p:sp>
      <p:cxnSp>
        <p:nvCxnSpPr>
          <p:cNvPr id="4" name="Straight Connector 3">
            <a:extLst>
              <a:ext uri="{FF2B5EF4-FFF2-40B4-BE49-F238E27FC236}">
                <a16:creationId xmlns:a16="http://schemas.microsoft.com/office/drawing/2014/main" id="{0D406347-3A56-82CF-50A0-4128C84F0146}"/>
              </a:ext>
            </a:extLst>
          </p:cNvPr>
          <p:cNvCxnSpPr>
            <a:cxnSpLocks/>
          </p:cNvCxnSpPr>
          <p:nvPr/>
        </p:nvCxnSpPr>
        <p:spPr>
          <a:xfrm>
            <a:off x="3893549" y="1029233"/>
            <a:ext cx="0" cy="5021943"/>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FC5714A7-AF04-F50F-6E7D-0080C27F74CE}"/>
              </a:ext>
            </a:extLst>
          </p:cNvPr>
          <p:cNvCxnSpPr>
            <a:cxnSpLocks/>
          </p:cNvCxnSpPr>
          <p:nvPr/>
        </p:nvCxnSpPr>
        <p:spPr>
          <a:xfrm>
            <a:off x="8393831" y="972766"/>
            <a:ext cx="0" cy="5078410"/>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9735200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5EE5B015-1CDC-67F6-FAB2-68F6D07B2CCC}"/>
              </a:ext>
            </a:extLst>
          </p:cNvPr>
          <p:cNvCxnSpPr/>
          <p:nvPr/>
        </p:nvCxnSpPr>
        <p:spPr>
          <a:xfrm>
            <a:off x="4062891" y="23370"/>
            <a:ext cx="0" cy="6857999"/>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278A76D-0036-B187-3FA8-73D58C89B102}"/>
              </a:ext>
            </a:extLst>
          </p:cNvPr>
          <p:cNvCxnSpPr/>
          <p:nvPr/>
        </p:nvCxnSpPr>
        <p:spPr>
          <a:xfrm>
            <a:off x="8171798" y="23370"/>
            <a:ext cx="0" cy="6857999"/>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B63C50C-8D8D-6C65-E8C1-8184E4813D8C}"/>
              </a:ext>
            </a:extLst>
          </p:cNvPr>
          <p:cNvSpPr txBox="1"/>
          <p:nvPr/>
        </p:nvSpPr>
        <p:spPr>
          <a:xfrm>
            <a:off x="205648" y="1672835"/>
            <a:ext cx="3284489" cy="757130"/>
          </a:xfrm>
          <a:prstGeom prst="rect">
            <a:avLst/>
          </a:prstGeom>
          <a:noFill/>
        </p:spPr>
        <p:txBody>
          <a:bodyPr wrap="square" lIns="0" rIns="0" rtlCol="0">
            <a:spAutoFit/>
          </a:bodyPr>
          <a:lstStyle/>
          <a:p>
            <a:pPr marL="0" marR="0" lvl="0" indent="0" algn="ctr" defTabSz="536237" rtl="0" eaLnBrk="1" fontAlgn="auto" latinLnBrk="0" hangingPunct="1">
              <a:lnSpc>
                <a:spcPct val="90000"/>
              </a:lnSpc>
              <a:spcBef>
                <a:spcPts val="0"/>
              </a:spcBef>
              <a:spcAft>
                <a:spcPts val="1067"/>
              </a:spcAft>
              <a:buClrTx/>
              <a:buSzPct val="90000"/>
              <a:buFont typeface="Arial" panose="020B0604020202020204" pitchFamily="34" charset="0"/>
              <a:buNone/>
              <a:tabLst/>
              <a:defRPr/>
            </a:pP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Enhance Customer Experiences</a:t>
            </a:r>
          </a:p>
        </p:txBody>
      </p:sp>
      <p:sp>
        <p:nvSpPr>
          <p:cNvPr id="19" name="TextBox 18">
            <a:extLst>
              <a:ext uri="{FF2B5EF4-FFF2-40B4-BE49-F238E27FC236}">
                <a16:creationId xmlns:a16="http://schemas.microsoft.com/office/drawing/2014/main" id="{787239FA-F38D-9A5C-6D53-EAD0BCDEE38B}"/>
              </a:ext>
            </a:extLst>
          </p:cNvPr>
          <p:cNvSpPr txBox="1"/>
          <p:nvPr/>
        </p:nvSpPr>
        <p:spPr>
          <a:xfrm>
            <a:off x="3910491" y="1672835"/>
            <a:ext cx="4229976" cy="898195"/>
          </a:xfrm>
          <a:prstGeom prst="rect">
            <a:avLst/>
          </a:prstGeom>
          <a:noFill/>
        </p:spPr>
        <p:txBody>
          <a:bodyPr wrap="square" lIns="0" rIns="0" rtlCol="0">
            <a:spAutoFit/>
          </a:bodyPr>
          <a:lstStyle/>
          <a:p>
            <a:pPr marL="0" marR="0" lvl="0" indent="0" algn="ctr" defTabSz="536237" rtl="0" eaLnBrk="1" fontAlgn="auto" latinLnBrk="0" hangingPunct="1">
              <a:lnSpc>
                <a:spcPct val="90000"/>
              </a:lnSpc>
              <a:spcBef>
                <a:spcPts val="0"/>
              </a:spcBef>
              <a:spcAft>
                <a:spcPts val="1067"/>
              </a:spcAft>
              <a:buClrTx/>
              <a:buSzPct val="90000"/>
              <a:buFont typeface="Arial" panose="020B0604020202020204" pitchFamily="34" charset="0"/>
              <a:buNone/>
              <a:tabLst/>
              <a:defRPr/>
            </a:pP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Boost employee productivity </a:t>
            </a:r>
          </a:p>
          <a:p>
            <a:pPr marL="0" marR="0" lvl="0" indent="0" algn="ctr" defTabSz="536237" rtl="0" eaLnBrk="1" fontAlgn="auto" latinLnBrk="0" hangingPunct="1">
              <a:lnSpc>
                <a:spcPct val="90000"/>
              </a:lnSpc>
              <a:spcBef>
                <a:spcPts val="0"/>
              </a:spcBef>
              <a:spcAft>
                <a:spcPts val="1067"/>
              </a:spcAft>
              <a:buClrTx/>
              <a:buSzPct val="90000"/>
              <a:buFont typeface="Arial" panose="020B0604020202020204" pitchFamily="34" charset="0"/>
              <a:buNone/>
              <a:tabLst/>
              <a:defRPr/>
            </a:pP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&amp; creativity</a:t>
            </a:r>
          </a:p>
        </p:txBody>
      </p:sp>
      <p:sp>
        <p:nvSpPr>
          <p:cNvPr id="21" name="TextBox 20">
            <a:extLst>
              <a:ext uri="{FF2B5EF4-FFF2-40B4-BE49-F238E27FC236}">
                <a16:creationId xmlns:a16="http://schemas.microsoft.com/office/drawing/2014/main" id="{BD06521B-26DF-96B3-E762-18350D881EE8}"/>
              </a:ext>
            </a:extLst>
          </p:cNvPr>
          <p:cNvSpPr txBox="1"/>
          <p:nvPr/>
        </p:nvSpPr>
        <p:spPr>
          <a:xfrm>
            <a:off x="8489721" y="1672835"/>
            <a:ext cx="3321692" cy="830997"/>
          </a:xfrm>
          <a:prstGeom prst="rect">
            <a:avLst/>
          </a:prstGeom>
          <a:noFill/>
        </p:spPr>
        <p:txBody>
          <a:bodyPr wrap="square" lIns="0" rIns="0" rtlCol="0">
            <a:spAutoFit/>
          </a:bodyPr>
          <a:lstStyle/>
          <a:p>
            <a:pPr algn="ctr"/>
            <a:r>
              <a:rPr kumimoji="0" lang="en-US" sz="2400" b="1" i="0" u="none" strike="noStrike" kern="1200" cap="none" spc="0" normalizeH="0" baseline="0" noProof="0" dirty="0">
                <a:ln>
                  <a:noFill/>
                </a:ln>
                <a:effectLst/>
                <a:uLnTx/>
                <a:uFillTx/>
                <a:latin typeface="Amazon Ember Display Heavy" panose="020F0603020204020204" pitchFamily="34" charset="0"/>
                <a:ea typeface="Amazon Ember Display Heavy" panose="020F0603020204020204" pitchFamily="34" charset="0"/>
                <a:cs typeface="Amazon Ember Display Heavy" panose="020F0603020204020204" pitchFamily="34" charset="0"/>
              </a:rPr>
              <a:t>Optimize business processes</a:t>
            </a:r>
            <a:endParaRPr lang="en-US" sz="2000" dirty="0"/>
          </a:p>
        </p:txBody>
      </p:sp>
      <p:cxnSp>
        <p:nvCxnSpPr>
          <p:cNvPr id="4" name="Straight Connector 3">
            <a:extLst>
              <a:ext uri="{FF2B5EF4-FFF2-40B4-BE49-F238E27FC236}">
                <a16:creationId xmlns:a16="http://schemas.microsoft.com/office/drawing/2014/main" id="{0D406347-3A56-82CF-50A0-4128C84F0146}"/>
              </a:ext>
            </a:extLst>
          </p:cNvPr>
          <p:cNvCxnSpPr>
            <a:cxnSpLocks/>
          </p:cNvCxnSpPr>
          <p:nvPr/>
        </p:nvCxnSpPr>
        <p:spPr>
          <a:xfrm>
            <a:off x="3893549" y="1029233"/>
            <a:ext cx="0" cy="5147449"/>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FC5714A7-AF04-F50F-6E7D-0080C27F74CE}"/>
              </a:ext>
            </a:extLst>
          </p:cNvPr>
          <p:cNvCxnSpPr>
            <a:cxnSpLocks/>
          </p:cNvCxnSpPr>
          <p:nvPr/>
        </p:nvCxnSpPr>
        <p:spPr>
          <a:xfrm>
            <a:off x="8393831" y="972766"/>
            <a:ext cx="0" cy="520391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C5CF856D-AACA-50EB-C0AF-89B534C7B6C2}"/>
              </a:ext>
            </a:extLst>
          </p:cNvPr>
          <p:cNvSpPr txBox="1"/>
          <p:nvPr/>
        </p:nvSpPr>
        <p:spPr>
          <a:xfrm>
            <a:off x="205649" y="2939430"/>
            <a:ext cx="3592522" cy="2889337"/>
          </a:xfrm>
          <a:prstGeom prst="rect">
            <a:avLst/>
          </a:prstGeom>
        </p:spPr>
        <p:txBody>
          <a:bodyPr vert="horz" wrap="square" lIns="0" tIns="27093" rIns="0" bIns="27093" rtlCol="0">
            <a:spAutoFit/>
          </a:bodyPr>
          <a:lstStyle>
            <a:lvl1pPr indent="0">
              <a:lnSpc>
                <a:spcPct val="90000"/>
              </a:lnSpc>
              <a:spcBef>
                <a:spcPts val="0"/>
              </a:spcBef>
              <a:spcAft>
                <a:spcPts val="1800"/>
              </a:spcAft>
              <a:buSzPct val="90000"/>
              <a:buFont typeface="Arial" panose="020B0604020202020204" pitchFamily="34" charset="0"/>
              <a:buNone/>
              <a:defRPr sz="2400" baseline="0"/>
            </a:lvl1pPr>
            <a:lvl2pPr marL="285750" indent="0">
              <a:lnSpc>
                <a:spcPct val="90000"/>
              </a:lnSpc>
              <a:spcBef>
                <a:spcPts val="0"/>
              </a:spcBef>
              <a:spcAft>
                <a:spcPts val="1800"/>
              </a:spcAft>
              <a:buSzPct val="90000"/>
              <a:buFont typeface="Wingdings" panose="05000000000000000000" pitchFamily="2" charset="2"/>
              <a:buNone/>
              <a:defRPr sz="2400" baseline="0">
                <a:latin typeface="Amazon Ember Display" panose="020F0603020204020204" pitchFamily="34" charset="0"/>
              </a:defRPr>
            </a:lvl2pPr>
            <a:lvl3pPr marL="628650" indent="0">
              <a:lnSpc>
                <a:spcPct val="90000"/>
              </a:lnSpc>
              <a:spcBef>
                <a:spcPts val="0"/>
              </a:spcBef>
              <a:spcAft>
                <a:spcPts val="1800"/>
              </a:spcAft>
              <a:buFont typeface="Amazon Ember Display" panose="020F0603020204020204" pitchFamily="34" charset="0"/>
              <a:buNone/>
              <a:defRPr sz="2000" baseline="0">
                <a:latin typeface="Amazon Ember Display" panose="020F0603020204020204" pitchFamily="34" charset="0"/>
              </a:defRPr>
            </a:lvl3pPr>
            <a:lvl4pPr marL="914400" indent="0">
              <a:lnSpc>
                <a:spcPct val="90000"/>
              </a:lnSpc>
              <a:spcBef>
                <a:spcPts val="0"/>
              </a:spcBef>
              <a:spcAft>
                <a:spcPts val="1800"/>
              </a:spcAft>
              <a:buFont typeface="Arial" panose="020B0604020202020204" pitchFamily="34" charset="0"/>
              <a:buNone/>
              <a:defRPr baseline="0">
                <a:latin typeface="Amazon Ember Display" panose="020F0603020204020204" pitchFamily="34" charset="0"/>
              </a:defRPr>
            </a:lvl4pPr>
            <a:lvl5pPr marL="1143000" indent="0">
              <a:lnSpc>
                <a:spcPct val="90000"/>
              </a:lnSpc>
              <a:spcBef>
                <a:spcPts val="0"/>
              </a:spcBef>
              <a:spcAft>
                <a:spcPts val="1800"/>
              </a:spcAft>
              <a:buFont typeface="Arial" panose="020B0604020202020204" pitchFamily="34" charset="0"/>
              <a:buNone/>
              <a:defRPr baseline="0">
                <a:latin typeface="Amazon Ember Display" panose="020F06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defTabSz="536237">
              <a:lnSpc>
                <a:spcPct val="200000"/>
              </a:lnSpc>
              <a:spcAft>
                <a:spcPts val="1067"/>
              </a:spcAft>
              <a:defRPr/>
            </a:pPr>
            <a: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CHATBOTS</a:t>
            </a:r>
            <a:b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VIRTUAL ASSISTANTS          CONVERSATION ANALYTICS PERSONALIZATION</a:t>
            </a:r>
          </a:p>
          <a:p>
            <a:pPr marL="0" marR="0" lvl="0" indent="0" algn="l" defTabSz="536237" rtl="0" eaLnBrk="1" fontAlgn="auto" latinLnBrk="0" hangingPunct="1">
              <a:lnSpc>
                <a:spcPct val="200000"/>
              </a:lnSpc>
              <a:spcBef>
                <a:spcPts val="0"/>
              </a:spcBef>
              <a:spcAft>
                <a:spcPts val="1067"/>
              </a:spcAft>
              <a:buClrTx/>
              <a:buSzPct val="90000"/>
              <a:buFont typeface="Arial" panose="020B0604020202020204" pitchFamily="34" charset="0"/>
              <a:buNone/>
              <a:tabLst/>
              <a:defRPr/>
            </a:pPr>
            <a:endPar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9" name="TextBox 8">
            <a:extLst>
              <a:ext uri="{FF2B5EF4-FFF2-40B4-BE49-F238E27FC236}">
                <a16:creationId xmlns:a16="http://schemas.microsoft.com/office/drawing/2014/main" id="{816C63AC-3673-3470-90EF-8116B2FA6A91}"/>
              </a:ext>
            </a:extLst>
          </p:cNvPr>
          <p:cNvSpPr txBox="1"/>
          <p:nvPr/>
        </p:nvSpPr>
        <p:spPr>
          <a:xfrm>
            <a:off x="4045950" y="2939430"/>
            <a:ext cx="3847751" cy="3029247"/>
          </a:xfrm>
          <a:prstGeom prst="rect">
            <a:avLst/>
          </a:prstGeom>
        </p:spPr>
        <p:txBody>
          <a:bodyPr vert="horz" wrap="square" lIns="0" tIns="27093" rIns="0" bIns="27093" rtlCol="0">
            <a:spAutoFit/>
          </a:bodyPr>
          <a:lstStyle>
            <a:lvl1pPr indent="0">
              <a:lnSpc>
                <a:spcPct val="90000"/>
              </a:lnSpc>
              <a:spcBef>
                <a:spcPts val="0"/>
              </a:spcBef>
              <a:spcAft>
                <a:spcPts val="1800"/>
              </a:spcAft>
              <a:buSzPct val="90000"/>
              <a:buFont typeface="Arial" panose="020B0604020202020204" pitchFamily="34" charset="0"/>
              <a:buNone/>
              <a:defRPr sz="2400" baseline="0"/>
            </a:lvl1pPr>
            <a:lvl2pPr marL="285750" indent="0">
              <a:lnSpc>
                <a:spcPct val="90000"/>
              </a:lnSpc>
              <a:spcBef>
                <a:spcPts val="0"/>
              </a:spcBef>
              <a:spcAft>
                <a:spcPts val="1800"/>
              </a:spcAft>
              <a:buSzPct val="90000"/>
              <a:buFont typeface="Wingdings" panose="05000000000000000000" pitchFamily="2" charset="2"/>
              <a:buNone/>
              <a:defRPr sz="2400" baseline="0">
                <a:latin typeface="Amazon Ember Display" panose="020F0603020204020204" pitchFamily="34" charset="0"/>
              </a:defRPr>
            </a:lvl2pPr>
            <a:lvl3pPr marL="628650" indent="0">
              <a:lnSpc>
                <a:spcPct val="90000"/>
              </a:lnSpc>
              <a:spcBef>
                <a:spcPts val="0"/>
              </a:spcBef>
              <a:spcAft>
                <a:spcPts val="1800"/>
              </a:spcAft>
              <a:buFont typeface="Amazon Ember Display" panose="020F0603020204020204" pitchFamily="34" charset="0"/>
              <a:buNone/>
              <a:defRPr sz="2000" baseline="0">
                <a:latin typeface="Amazon Ember Display" panose="020F0603020204020204" pitchFamily="34" charset="0"/>
              </a:defRPr>
            </a:lvl3pPr>
            <a:lvl4pPr marL="914400" indent="0">
              <a:lnSpc>
                <a:spcPct val="90000"/>
              </a:lnSpc>
              <a:spcBef>
                <a:spcPts val="0"/>
              </a:spcBef>
              <a:spcAft>
                <a:spcPts val="1800"/>
              </a:spcAft>
              <a:buFont typeface="Arial" panose="020B0604020202020204" pitchFamily="34" charset="0"/>
              <a:buNone/>
              <a:defRPr baseline="0">
                <a:latin typeface="Amazon Ember Display" panose="020F0603020204020204" pitchFamily="34" charset="0"/>
              </a:defRPr>
            </a:lvl4pPr>
            <a:lvl5pPr marL="1143000" indent="0">
              <a:lnSpc>
                <a:spcPct val="90000"/>
              </a:lnSpc>
              <a:spcBef>
                <a:spcPts val="0"/>
              </a:spcBef>
              <a:spcAft>
                <a:spcPts val="1800"/>
              </a:spcAft>
              <a:buFont typeface="Arial" panose="020B0604020202020204" pitchFamily="34" charset="0"/>
              <a:buNone/>
              <a:defRPr baseline="0">
                <a:latin typeface="Amazon Ember Display" panose="020F06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536237" rtl="0" eaLnBrk="1" fontAlgn="auto" latinLnBrk="0" hangingPunct="1">
              <a:lnSpc>
                <a:spcPct val="200000"/>
              </a:lnSpc>
              <a:spcBef>
                <a:spcPts val="0"/>
              </a:spcBef>
              <a:spcAft>
                <a:spcPts val="1067"/>
              </a:spcAft>
              <a:buClrTx/>
              <a:buSzPct val="90000"/>
              <a:buFont typeface="Arial" panose="020B0604020202020204" pitchFamily="34" charset="0"/>
              <a:buNone/>
              <a:tabLst/>
              <a:defRPr/>
            </a:pPr>
            <a: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CONVERSATIONAL SEARCH SUMMARIZATION </a:t>
            </a: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          </a:t>
            </a:r>
          </a:p>
          <a:p>
            <a:pPr marL="0" marR="0" lvl="0" indent="0" algn="ctr" defTabSz="536237" rtl="0" eaLnBrk="1" fontAlgn="auto" latinLnBrk="0" hangingPunct="1">
              <a:lnSpc>
                <a:spcPct val="200000"/>
              </a:lnSpc>
              <a:spcBef>
                <a:spcPts val="0"/>
              </a:spcBef>
              <a:spcAft>
                <a:spcPts val="1067"/>
              </a:spcAft>
              <a:buClrTx/>
              <a:buSzPct val="90000"/>
              <a:buFont typeface="Arial" panose="020B0604020202020204" pitchFamily="34" charset="0"/>
              <a:buNone/>
              <a:tabLst/>
              <a:defRPr/>
            </a:pPr>
            <a:r>
              <a:rPr lang="en-US" sz="1800" dirty="0">
                <a:latin typeface="Amazon Ember Light" panose="020B0403020204020204" pitchFamily="34" charset="0"/>
                <a:ea typeface="Amazon Ember Light" panose="020B0403020204020204" pitchFamily="34" charset="0"/>
                <a:cs typeface="Amazon Ember Light" panose="020B0403020204020204" pitchFamily="34" charset="0"/>
              </a:rPr>
              <a:t>CONTENT CREATION     </a:t>
            </a:r>
          </a:p>
          <a:p>
            <a:pPr marL="0" marR="0" lvl="0" indent="0" algn="ctr" defTabSz="536237" rtl="0" eaLnBrk="1" fontAlgn="auto" latinLnBrk="0" hangingPunct="1">
              <a:lnSpc>
                <a:spcPct val="200000"/>
              </a:lnSpc>
              <a:spcBef>
                <a:spcPts val="0"/>
              </a:spcBef>
              <a:spcAft>
                <a:spcPts val="1067"/>
              </a:spcAft>
              <a:buClrTx/>
              <a:buSzPct val="90000"/>
              <a:buFont typeface="Arial" panose="020B0604020202020204" pitchFamily="34" charset="0"/>
              <a:buNone/>
              <a:tabLst/>
              <a:defRPr/>
            </a:pPr>
            <a: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CODE GENERATION                                      DATA TO INSIGHTS</a:t>
            </a:r>
          </a:p>
        </p:txBody>
      </p:sp>
      <p:sp>
        <p:nvSpPr>
          <p:cNvPr id="10" name="TextBox 9">
            <a:extLst>
              <a:ext uri="{FF2B5EF4-FFF2-40B4-BE49-F238E27FC236}">
                <a16:creationId xmlns:a16="http://schemas.microsoft.com/office/drawing/2014/main" id="{1E695C5E-59D5-5E12-5346-BB440CE9681F}"/>
              </a:ext>
            </a:extLst>
          </p:cNvPr>
          <p:cNvSpPr txBox="1"/>
          <p:nvPr/>
        </p:nvSpPr>
        <p:spPr>
          <a:xfrm>
            <a:off x="8489721" y="2939430"/>
            <a:ext cx="3625521" cy="1639123"/>
          </a:xfrm>
          <a:prstGeom prst="rect">
            <a:avLst/>
          </a:prstGeom>
        </p:spPr>
        <p:txBody>
          <a:bodyPr vert="horz" wrap="square" lIns="0" tIns="27093" rIns="0" bIns="27093" rtlCol="0">
            <a:spAutoFit/>
          </a:bodyPr>
          <a:lstStyle>
            <a:lvl1pPr indent="0">
              <a:lnSpc>
                <a:spcPct val="90000"/>
              </a:lnSpc>
              <a:spcBef>
                <a:spcPts val="0"/>
              </a:spcBef>
              <a:spcAft>
                <a:spcPts val="1800"/>
              </a:spcAft>
              <a:buSzPct val="90000"/>
              <a:buFont typeface="Arial" panose="020B0604020202020204" pitchFamily="34" charset="0"/>
              <a:buNone/>
              <a:defRPr sz="2400" baseline="0"/>
            </a:lvl1pPr>
            <a:lvl2pPr marL="285750" indent="0">
              <a:lnSpc>
                <a:spcPct val="90000"/>
              </a:lnSpc>
              <a:spcBef>
                <a:spcPts val="0"/>
              </a:spcBef>
              <a:spcAft>
                <a:spcPts val="1800"/>
              </a:spcAft>
              <a:buSzPct val="90000"/>
              <a:buFont typeface="Wingdings" panose="05000000000000000000" pitchFamily="2" charset="2"/>
              <a:buNone/>
              <a:defRPr sz="2400" baseline="0">
                <a:latin typeface="Amazon Ember Display" panose="020F0603020204020204" pitchFamily="34" charset="0"/>
              </a:defRPr>
            </a:lvl2pPr>
            <a:lvl3pPr marL="628650" indent="0">
              <a:lnSpc>
                <a:spcPct val="90000"/>
              </a:lnSpc>
              <a:spcBef>
                <a:spcPts val="0"/>
              </a:spcBef>
              <a:spcAft>
                <a:spcPts val="1800"/>
              </a:spcAft>
              <a:buFont typeface="Amazon Ember Display" panose="020F0603020204020204" pitchFamily="34" charset="0"/>
              <a:buNone/>
              <a:defRPr sz="2000" baseline="0">
                <a:latin typeface="Amazon Ember Display" panose="020F0603020204020204" pitchFamily="34" charset="0"/>
              </a:defRPr>
            </a:lvl3pPr>
            <a:lvl4pPr marL="914400" indent="0">
              <a:lnSpc>
                <a:spcPct val="90000"/>
              </a:lnSpc>
              <a:spcBef>
                <a:spcPts val="0"/>
              </a:spcBef>
              <a:spcAft>
                <a:spcPts val="1800"/>
              </a:spcAft>
              <a:buFont typeface="Arial" panose="020B0604020202020204" pitchFamily="34" charset="0"/>
              <a:buNone/>
              <a:defRPr baseline="0">
                <a:latin typeface="Amazon Ember Display" panose="020F0603020204020204" pitchFamily="34" charset="0"/>
              </a:defRPr>
            </a:lvl4pPr>
            <a:lvl5pPr marL="1143000" indent="0">
              <a:lnSpc>
                <a:spcPct val="90000"/>
              </a:lnSpc>
              <a:spcBef>
                <a:spcPts val="0"/>
              </a:spcBef>
              <a:spcAft>
                <a:spcPts val="1800"/>
              </a:spcAft>
              <a:buFont typeface="Arial" panose="020B0604020202020204" pitchFamily="34" charset="0"/>
              <a:buNone/>
              <a:defRPr baseline="0">
                <a:latin typeface="Amazon Ember Display" panose="020F0603020204020204"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ctr" defTabSz="536237" rtl="0" eaLnBrk="1" fontAlgn="auto" latinLnBrk="0" hangingPunct="1">
              <a:lnSpc>
                <a:spcPct val="200000"/>
              </a:lnSpc>
              <a:spcBef>
                <a:spcPts val="0"/>
              </a:spcBef>
              <a:spcAft>
                <a:spcPts val="1067"/>
              </a:spcAft>
              <a:buClrTx/>
              <a:buSzPct val="90000"/>
              <a:buFont typeface="Arial" panose="020B0604020202020204" pitchFamily="34" charset="0"/>
              <a:buNone/>
              <a:tabLst/>
              <a:defRPr/>
            </a:pPr>
            <a: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DOCUMENT PROCESSING </a:t>
            </a:r>
            <a:b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br>
            <a:r>
              <a:rPr kumimoji="0" lang="en-US" sz="1800" u="none" strike="noStrike" kern="1200" cap="none" spc="0" normalizeH="0" baseline="0" noProof="0" dirty="0">
                <a:ln>
                  <a:noFill/>
                </a:ln>
                <a:effectLst/>
                <a:uLnTx/>
                <a:uFillTx/>
                <a:latin typeface="Amazon Ember Light" panose="020B0403020204020204" pitchFamily="34" charset="0"/>
                <a:ea typeface="Amazon Ember Light" panose="020B0403020204020204" pitchFamily="34" charset="0"/>
                <a:cs typeface="Amazon Ember Light" panose="020B0403020204020204" pitchFamily="34" charset="0"/>
              </a:rPr>
              <a:t>DATA AUGMENTATION CYBERSECURITY                               PROCESS OPTIMIZATION</a:t>
            </a:r>
          </a:p>
        </p:txBody>
      </p:sp>
    </p:spTree>
    <p:extLst>
      <p:ext uri="{BB962C8B-B14F-4D97-AF65-F5344CB8AC3E}">
        <p14:creationId xmlns:p14="http://schemas.microsoft.com/office/powerpoint/2010/main" val="347422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TotalTime>
  <Words>1084</Words>
  <Application>Microsoft Office PowerPoint</Application>
  <PresentationFormat>Widescreen</PresentationFormat>
  <Paragraphs>176</Paragraphs>
  <Slides>22</Slides>
  <Notes>17</Notes>
  <HiddenSlides>1</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37" baseType="lpstr">
      <vt:lpstr>Amazon Ember Display</vt:lpstr>
      <vt:lpstr>Amazon Ember Display Heavy</vt:lpstr>
      <vt:lpstr>Amazon Ember Display Light</vt:lpstr>
      <vt:lpstr>Amazon Ember Light</vt:lpstr>
      <vt:lpstr>-apple-system</vt:lpstr>
      <vt:lpstr>Aptos</vt:lpstr>
      <vt:lpstr>Aptos Display</vt:lpstr>
      <vt:lpstr>Arial</vt:lpstr>
      <vt:lpstr>Avenir</vt:lpstr>
      <vt:lpstr>Calibri</vt:lpstr>
      <vt:lpstr>Gill Sans</vt:lpstr>
      <vt:lpstr>Lobster</vt:lpstr>
      <vt:lpstr>source-serif-pro</vt:lpstr>
      <vt:lpstr>Office Theme</vt:lpstr>
      <vt:lpstr>think-cell Slide</vt:lpstr>
      <vt:lpstr>Agents </vt:lpstr>
      <vt:lpstr>Motivation</vt:lpstr>
      <vt:lpstr>PowerPoint Presentation</vt:lpstr>
      <vt:lpstr>Agenda</vt:lpstr>
      <vt:lpstr>Marcel Castro</vt:lpstr>
      <vt:lpstr>AI/ML/DL/Generative AI: Overview</vt:lpstr>
      <vt:lpstr>PowerPoint Presentation</vt:lpstr>
      <vt:lpstr>PowerPoint Presentation</vt:lpstr>
      <vt:lpstr>PowerPoint Presentation</vt:lpstr>
      <vt:lpstr>AI Evolution:  from Assistants to Agents</vt:lpstr>
      <vt:lpstr>AI Evolution: from Assistants to Agents</vt:lpstr>
      <vt:lpstr>AI Evolution: from Assistants to Agents</vt:lpstr>
      <vt:lpstr>AI Evolution: from Assistants to Agents</vt:lpstr>
      <vt:lpstr>Retrieval-Augmented Generation (RAG) – High-level</vt:lpstr>
      <vt:lpstr>AI Evolution: from Assistants to Agents</vt:lpstr>
      <vt:lpstr>AI Evolution: from Assistants to Agents</vt:lpstr>
      <vt:lpstr>LLMs/VLMs as Agents</vt:lpstr>
      <vt:lpstr>Report mAIstro: EU Regulation Analyst</vt:lpstr>
      <vt:lpstr>Report mAIstro: EU Regulation Analyst</vt:lpstr>
      <vt:lpstr>Report mAIstro: EU Regulation Analyst</vt:lpstr>
      <vt:lpstr>Recap</vt:lpstr>
      <vt:lpstr>Thank You</vt:lpstr>
    </vt:vector>
  </TitlesOfParts>
  <Company>KONGSBERG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Marcel Castro</dc:creator>
  <cp:lastModifiedBy>Marcel Castro</cp:lastModifiedBy>
  <cp:revision>1</cp:revision>
  <dcterms:created xsi:type="dcterms:W3CDTF">2025-01-30T12:46:11Z</dcterms:created>
  <dcterms:modified xsi:type="dcterms:W3CDTF">2025-01-30T13:02:50Z</dcterms:modified>
</cp:coreProperties>
</file>